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9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8" r:id="rId27"/>
    <p:sldId id="295" r:id="rId28"/>
    <p:sldId id="297" r:id="rId29"/>
    <p:sldId id="296" r:id="rId30"/>
    <p:sldId id="299" r:id="rId31"/>
    <p:sldId id="300" r:id="rId32"/>
    <p:sldId id="301" r:id="rId33"/>
    <p:sldId id="294" r:id="rId34"/>
    <p:sldId id="302" r:id="rId35"/>
    <p:sldId id="303" r:id="rId36"/>
    <p:sldId id="304" r:id="rId37"/>
    <p:sldId id="305" r:id="rId38"/>
    <p:sldId id="283" r:id="rId39"/>
    <p:sldId id="306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07" r:id="rId50"/>
    <p:sldId id="309" r:id="rId51"/>
    <p:sldId id="310" r:id="rId52"/>
    <p:sldId id="286" r:id="rId53"/>
    <p:sldId id="320" r:id="rId54"/>
    <p:sldId id="321" r:id="rId55"/>
    <p:sldId id="287" r:id="rId56"/>
    <p:sldId id="290" r:id="rId57"/>
    <p:sldId id="288" r:id="rId58"/>
    <p:sldId id="322" r:id="rId59"/>
    <p:sldId id="291" r:id="rId60"/>
    <p:sldId id="292" r:id="rId61"/>
    <p:sldId id="289" r:id="rId62"/>
    <p:sldId id="323" r:id="rId63"/>
    <p:sldId id="293" r:id="rId64"/>
    <p:sldId id="324" r:id="rId65"/>
    <p:sldId id="325" r:id="rId66"/>
    <p:sldId id="326" r:id="rId67"/>
    <p:sldId id="280" r:id="rId68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513" y="854075"/>
            <a:ext cx="7481887" cy="420846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Klik om de dia te verplaatsen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06400" y="5332446"/>
            <a:ext cx="6450816" cy="50515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Klik om het formaat van de notities te bewerken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1" y="0"/>
            <a:ext cx="3499391" cy="5609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nl-NL" sz="1400" b="0" strike="noStrike" spc="-1">
                <a:solidFill>
                  <a:srgbClr val="000000"/>
                </a:solidFill>
                <a:latin typeface="Calibri"/>
              </a:rPr>
              <a:t>&lt;koptekst&gt;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564225" y="0"/>
            <a:ext cx="3499391" cy="5609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nl-NL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buNone/>
            </a:pPr>
            <a:r>
              <a:rPr lang="nl-NL" sz="1400" b="0" strike="noStrike" spc="-1">
                <a:solidFill>
                  <a:srgbClr val="000000"/>
                </a:solidFill>
                <a:latin typeface="Calibri"/>
              </a:rPr>
              <a:t>&lt;datum/tijd&gt;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1" y="10665270"/>
            <a:ext cx="3499391" cy="5609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nl-NL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r>
              <a:rPr lang="nl-NL" sz="1400" b="0" strike="noStrike" spc="-1">
                <a:solidFill>
                  <a:srgbClr val="000000"/>
                </a:solidFill>
                <a:latin typeface="Calibri"/>
              </a:rPr>
              <a:t>&lt;voettekst&gt;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564225" y="10665270"/>
            <a:ext cx="3499391" cy="56095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nl-NL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algn="r">
              <a:buNone/>
            </a:pPr>
            <a:fld id="{CD7D9468-7255-4F88-A54D-7B16B7E66798}" type="slidenum">
              <a:rPr lang="nl-NL" sz="1400" b="0" strike="noStrike" spc="-1">
                <a:solidFill>
                  <a:srgbClr val="000000"/>
                </a:solidFill>
                <a:latin typeface="Calibri"/>
              </a:rPr>
              <a:t>‹#›</a:t>
            </a:fld>
            <a:endParaRPr lang="nl-NL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31520" y="4620672"/>
            <a:ext cx="5851776" cy="37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nl-NL" sz="2000" b="1" strike="noStrike" spc="-1">
                <a:solidFill>
                  <a:srgbClr val="000000"/>
                </a:solidFill>
                <a:latin typeface="Calibri"/>
              </a:rPr>
              <a:t>Abstract</a:t>
            </a:r>
            <a:endParaRPr lang="nl-NL" sz="2000" b="0" strike="noStrike" spc="-1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buNone/>
            </a:pPr>
            <a:endParaRPr lang="nl-NL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0"/>
          </p:nvPr>
        </p:nvSpPr>
        <p:spPr>
          <a:xfrm>
            <a:off x="4143744" y="9119628"/>
            <a:ext cx="3169536" cy="48119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nl-NL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AB14A3-03C8-4011-9259-8C3A7ABA490B}" type="slidenum">
              <a:rPr lang="nl-N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ln w="0">
            <a:noFill/>
          </a:ln>
        </p:spPr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31520" y="4620672"/>
            <a:ext cx="5851776" cy="37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de-DE" sz="1500" b="0" strike="noStrike" spc="-1">
                <a:solidFill>
                  <a:srgbClr val="FF0000"/>
                </a:solidFill>
                <a:latin typeface="Calibri"/>
              </a:rPr>
              <a:t>Die Fehler erst nach und nach einblenden!!!!</a:t>
            </a:r>
            <a:endParaRPr lang="nl-NL" sz="15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sldNum" idx="11"/>
          </p:nvPr>
        </p:nvSpPr>
        <p:spPr>
          <a:xfrm>
            <a:off x="4143744" y="9119628"/>
            <a:ext cx="3169536" cy="48119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1CE2391-EDEC-46BE-9161-7677CA3DE915}" type="slidenum">
              <a:rPr lang="de-DE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47638" y="781050"/>
            <a:ext cx="6964362" cy="3917950"/>
          </a:xfrm>
          <a:prstGeom prst="rect">
            <a:avLst/>
          </a:prstGeom>
          <a:ln w="0">
            <a:noFill/>
          </a:ln>
        </p:spPr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731520" y="4620672"/>
            <a:ext cx="5851776" cy="37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sldNum" idx="12"/>
          </p:nvPr>
        </p:nvSpPr>
        <p:spPr>
          <a:xfrm>
            <a:off x="4143744" y="9119628"/>
            <a:ext cx="3169536" cy="481194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nl-NL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A00B21-CD2F-4EA9-AAC3-9F91BC32FBC7}" type="slidenum">
              <a:rPr lang="nl-NL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6F1962-85E2-4824-B740-DE089D1D65C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BE0300-5331-455D-9A0C-A74C022FE48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564E241-0AC3-40FA-A342-4AC895AAAA7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2FFF640-92AC-4AF7-B8F0-7A89CAE1754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1BA472D-4327-46A0-A5BD-5F5060EF72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EE46CB8-254B-4AB7-B763-36AB3F63B0A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AC7D040-3575-4B10-99C7-FD80FBF6784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AA17384-E636-4A0A-8F9A-7152A7665A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83650A-055B-4CF5-8D0D-5A973E63874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224D54-33D1-404E-AA74-5F8A81ED2B9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DB0B8F9-AD2E-4F2E-A123-FC67F8E3647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9FEB2F5-B151-497E-B490-4741D5670388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9FDC033-F6AE-408A-A1FF-29447F0735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2D8DEA-5CC0-4E49-B0C2-9055C04AA8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1A3939A-8835-45F2-9BDC-028FF5B742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11CF55-B30D-43FF-B1BA-CBCFFE8A945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7D568E9-B18C-4B97-AA6A-9C8309BA041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246" y="5800329"/>
            <a:ext cx="504350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4246" y="6017497"/>
            <a:ext cx="5043508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06C4943-7EFA-554F-8665-CDF3B1B7E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322600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32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2776" y="512911"/>
            <a:ext cx="1852952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83" y="5800329"/>
            <a:ext cx="5037435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6017497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9" y="1196750"/>
            <a:ext cx="1137167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189" y="501835"/>
            <a:ext cx="7006707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A96AC97-EC48-2C47-9689-EC0C3BEF1A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34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5583014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5583014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5580197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5341" y="1196751"/>
            <a:ext cx="556115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83C2F63-25D1-8242-B959-DD59647B07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9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9307" y="512911"/>
            <a:ext cx="1866421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646" y="1196750"/>
            <a:ext cx="6984795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645" y="6084056"/>
            <a:ext cx="7011057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462" y="6309175"/>
            <a:ext cx="7008239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3623" y="1196751"/>
            <a:ext cx="419287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163" y="501835"/>
            <a:ext cx="6994758" cy="227101"/>
          </a:xfrm>
          <a:prstGeom prst="rect">
            <a:avLst/>
          </a:prstGeom>
        </p:spPr>
        <p:txBody>
          <a:bodyPr/>
          <a:lstStyle>
            <a:lvl1pPr marL="0" marR="0" indent="0" algn="ctr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9907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4325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7959" y="3979535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049" y="3602573"/>
            <a:ext cx="5578609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690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4325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59521" y="4892702"/>
            <a:ext cx="1886743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/>
        </p:nvCxnSpPr>
        <p:spPr>
          <a:xfrm>
            <a:off x="359907" y="3873165"/>
            <a:ext cx="69847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120808A4-F843-CD48-B257-842FB9F54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3239815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87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>
          <p15:clr>
            <a:srgbClr val="FBAE40"/>
          </p15:clr>
        </p15:guide>
        <p15:guide id="19" orient="horz" pos="211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ECAC3E-94BB-314E-968D-00CCC277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04C3AAB-1397-224F-A628-24E1EAC1727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C84D688-AF05-1F41-BEF7-97C5D0AA1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3E4D40DB-0C5A-594C-AF43-231E370A99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D209A47-F72D-4F0A-859C-839C4FAA2C6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147" y="1196975"/>
            <a:ext cx="7557707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C9AB133-86A0-4F4D-B147-91460F7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3C949DD-BA7F-4A41-8203-B7C3688AC24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21AA41A-80EA-974A-9012-9CE09DB96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58FA29B-995F-B644-8BA8-A6AAF23A5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147" y="2450593"/>
            <a:ext cx="7557707" cy="3443316"/>
          </a:xfrm>
          <a:prstGeom prst="rect">
            <a:avLst/>
          </a:prstGeom>
        </p:spPr>
        <p:txBody>
          <a:bodyPr/>
          <a:lstStyle>
            <a:lvl1pPr marL="450715" marR="0" indent="-450715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8733" algn="l"/>
                <a:tab pos="1452127" algn="l"/>
              </a:tabLst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034" indent="-30947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091" indent="-311057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410" indent="-311057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199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013" indent="-36660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199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332" indent="-352319">
              <a:spcBef>
                <a:spcPts val="600"/>
              </a:spcBef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070" indent="-311057">
              <a:tabLst/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6389" indent="-352319">
              <a:tabLst/>
              <a:defRPr lang="nl-NL" sz="2199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199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F32CC2A-17BB-CD45-B2DF-2168F4DC78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4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6244" y="368301"/>
            <a:ext cx="7559293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363442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25" y="1664209"/>
            <a:ext cx="3635053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760B84C-247F-3141-8C40-3E7AE153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C61B29B-264F-5240-8184-C7596CA2424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61A25B4-AA55-9641-86CA-99BEF84FCA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6244" y="6155901"/>
            <a:ext cx="559089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DE4B1E-CE21-3E49-BBF8-90C90F13B4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60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71476"/>
            <a:ext cx="7559293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39098" y="371475"/>
            <a:ext cx="3615819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9097" y="1627632"/>
            <a:ext cx="3616441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199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6AAD45F-3C55-C044-91B3-E1560A47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B42BF7E-F6A8-DD46-85A4-4A4BBF6B5BF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37090EC-5A01-1147-8DFE-61290B640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1E7A55-123C-F94C-A6FF-591150866D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7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08603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3" y="368300"/>
            <a:ext cx="11519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463" y="5948301"/>
            <a:ext cx="11519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4263621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188" y="1155796"/>
            <a:ext cx="11371679" cy="445281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99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7294" y="5633665"/>
            <a:ext cx="503741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7294" y="5858784"/>
            <a:ext cx="5037413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DEB5F6-0073-B946-A446-E9538CFA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134200-6AFB-B94B-A166-5CF002D6FA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8A2FD43E-D285-0E41-A7A4-4CAAE375D9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7294" y="6155901"/>
            <a:ext cx="6309846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5821F0E-29B2-7E40-98AD-8FA7F56A11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76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050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5341" y="368302"/>
            <a:ext cx="5580197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050" y="5499920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050" y="5717088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43C30-4B6F-6A47-85EC-1B810C49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2379389-C5B3-A247-99E3-83313FD6C20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82173E43-1EFE-B14E-98E5-2C5C219D2F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B0D937B-0B22-CC4B-8D2E-4A546AF095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6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6929" y="371475"/>
            <a:ext cx="5578609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099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462" y="368302"/>
            <a:ext cx="5580197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6929" y="5501466"/>
            <a:ext cx="5578609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6929" y="5718634"/>
            <a:ext cx="5578609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567E415-AA32-1A48-9C12-DB48887F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8E1C565-7095-754D-BC67-C3D5F97BDC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779518F-EE7A-F041-8E8F-15012A333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57EF5C4-F8A6-B844-90B2-E684381C95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755B650-4C4B-DB43-9362-644AE51E4B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4" y="2439285"/>
            <a:ext cx="6933992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54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1D991A62-E01F-E54B-A328-D362A4A2C8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212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DE0738DE-9B04-A740-B24F-5EB0EA94D0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6090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9CDE3710-CB05-EF40-AEBB-B6EC6AE819D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2623" y="4117424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tekst 34">
            <a:extLst>
              <a:ext uri="{FF2B5EF4-FFF2-40B4-BE49-F238E27FC236}">
                <a16:creationId xmlns:a16="http://schemas.microsoft.com/office/drawing/2014/main" id="{89D9D0FC-A395-BD42-AA2B-081FF7FFD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6916" y="3740461"/>
            <a:ext cx="7558168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C45545A-1D73-8743-897A-0393E2EED1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7996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3364D146-E21C-C44C-834E-17D6716679F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6090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B0E5F3CD-B8BF-1B4F-9F8D-374DA0611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4185" y="5244037"/>
            <a:ext cx="2438257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9658BFD-DB20-3B48-B09B-BDB5E90A0185}"/>
              </a:ext>
            </a:extLst>
          </p:cNvPr>
          <p:cNvCxnSpPr>
            <a:cxnSpLocks/>
          </p:cNvCxnSpPr>
          <p:nvPr/>
        </p:nvCxnSpPr>
        <p:spPr>
          <a:xfrm>
            <a:off x="2316916" y="4011053"/>
            <a:ext cx="7558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B31DADD5-EB9E-924E-AC0D-FDD19E3E11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985" y="1816100"/>
            <a:ext cx="5650029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58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>
          <p15:clr>
            <a:srgbClr val="FBAE40"/>
          </p15:clr>
        </p15:guide>
        <p15:guide id="20" pos="5043">
          <p15:clr>
            <a:srgbClr val="FBAE40"/>
          </p15:clr>
        </p15:guide>
        <p15:guide id="21" orient="horz" pos="377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ED120F-2D1C-47A9-83D5-1EEF554E4EC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7F5A37-71A6-7648-B86D-E370B5FD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019" y="6153579"/>
            <a:ext cx="636561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B21BF-F69C-4C4D-ACDF-4BB8E2687B1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5099" y="6157899"/>
            <a:ext cx="835920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A18FAC1D-9965-894F-8716-F9CAA0463D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3664" y="6155901"/>
            <a:ext cx="5903475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B13201-4D93-E44A-A2E6-DE85A4BD2B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50" y="6001201"/>
            <a:ext cx="172755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81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33A4-E232-504E-058C-809AB0AEF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C5BA7-6B39-2710-B731-1488B9EE3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32E12-0BF2-9546-7576-CD111CF0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33B5A-8066-4BF1-9E32-4F2F7DE30688}" type="datetimeFigureOut">
              <a:rPr lang="nl-NL" smtClean="0"/>
              <a:t>4-12-2023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980DF-CA8F-DDDA-A232-6607D4062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9A365-4B69-F668-0014-0878E6283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F22E4A-CA53-4D72-865E-8B7D7C271A1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259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642A9D1-70B9-4555-B8BA-BCDCCB2F83F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037D9F7-3503-4984-AF06-3354B9390B9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AA463EC-BA95-47E0-A784-AE45368524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3E27B1-DA26-4967-9958-726BA218B44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82F8A7A-6415-44B5-9EE2-8849CD9F2A2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nl-NL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nl-NL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nl-NL" sz="1200" b="0" strike="noStrike" spc="-1">
                <a:solidFill>
                  <a:srgbClr val="8B8B8B"/>
                </a:solidFill>
                <a:latin typeface="Calibri"/>
              </a:rPr>
              <a:t>&lt;datum/tijd&gt;</a:t>
            </a:r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nl-NL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algn="ctr">
              <a:buNone/>
            </a:pPr>
            <a:r>
              <a:rPr lang="nl-NL" sz="1400" b="0" strike="noStrike" spc="-1">
                <a:solidFill>
                  <a:srgbClr val="000000"/>
                </a:solidFill>
                <a:latin typeface="Calibri"/>
              </a:rPr>
              <a:t>&lt;voettekst&gt;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nl-NL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A9B45C-A0BE-408B-84A9-7D70ED348A86}" type="slidenum">
              <a:rPr lang="nl-N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Klik om de opmaak van de overzichtstekst te bewerken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Tweede overzichtsniveau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Derde overzichtsniveau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Vierde overzichtsniveau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Vijfde overzichtsniveau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Zesde overzichtsniveau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Zevende overzichtsniveau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Edit Master text styles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  <a:endParaRPr lang="nl-NL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nl-NL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nl-NL" sz="1200" b="0" strike="noStrike" spc="-1">
                <a:solidFill>
                  <a:srgbClr val="8B8B8B"/>
                </a:solidFill>
                <a:latin typeface="Calibri"/>
              </a:rPr>
              <a:t>&lt;datum/tijd&gt;</a:t>
            </a:r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nl-NL" sz="14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algn="ctr">
              <a:buNone/>
            </a:pPr>
            <a:r>
              <a:rPr lang="nl-NL" sz="1400" b="0" strike="noStrike" spc="-1">
                <a:solidFill>
                  <a:srgbClr val="000000"/>
                </a:solidFill>
                <a:latin typeface="Calibri"/>
              </a:rPr>
              <a:t>&lt;voettekst&gt;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nl-NL" sz="1200" b="0" strike="noStrike" spc="-1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6C79B22-F730-42C5-BEC4-D0DA0A595381}" type="slidenum">
              <a:rPr lang="nl-N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nl-NL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73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914126" rtl="0" eaLnBrk="1" latinLnBrk="0" hangingPunct="1">
        <a:spcBef>
          <a:spcPct val="0"/>
        </a:spcBef>
        <a:buNone/>
        <a:defRPr sz="2099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l" defTabSz="914126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69919" indent="-269919" algn="l" defTabSz="914126" rtl="0" eaLnBrk="1" latinLnBrk="0" hangingPunct="1">
        <a:lnSpc>
          <a:spcPct val="110000"/>
        </a:lnSpc>
        <a:spcBef>
          <a:spcPts val="2099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09757" indent="-269919" algn="l" defTabSz="914126" rtl="0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.lugtig@uu.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ssam/smad041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0300-023-00243-6" TargetMode="External"/><Relationship Id="rId2" Type="http://schemas.openxmlformats.org/officeDocument/2006/relationships/hyperlink" Target="https://doi.org/10.1093/jssam/smad041" TargetMode="Externa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terlugtig.com/publication/2022_ilic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69880" y="1869480"/>
            <a:ext cx="10569600" cy="28015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0000"/>
          </a:bodyPr>
          <a:lstStyle/>
          <a:p>
            <a:pPr algn="ctr">
              <a:lnSpc>
                <a:spcPct val="90000"/>
              </a:lnSpc>
              <a:buNone/>
            </a:pPr>
            <a:br>
              <a:rPr lang="nl-NL" sz="600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nl-NL" sz="6000" b="1" strike="noStrike" spc="-1" dirty="0">
                <a:solidFill>
                  <a:srgbClr val="000000"/>
                </a:solidFill>
                <a:latin typeface="Calibri Light"/>
              </a:rPr>
              <a:t>Survey data analysis – week 14</a:t>
            </a:r>
            <a:br>
              <a:rPr lang="nl-NL" sz="6000" b="1" strike="noStrike" spc="-1" dirty="0">
                <a:solidFill>
                  <a:srgbClr val="000000"/>
                </a:solidFill>
                <a:latin typeface="Calibri Light"/>
              </a:rPr>
            </a:br>
            <a:r>
              <a:rPr lang="nl-NL" sz="6000" b="1" strike="noStrike" spc="-1" dirty="0">
                <a:solidFill>
                  <a:srgbClr val="000000"/>
                </a:solidFill>
                <a:latin typeface="Calibri Light"/>
              </a:rPr>
              <a:t>Data </a:t>
            </a:r>
            <a:r>
              <a:rPr lang="nl-NL" sz="6000" b="1" strike="noStrike" spc="-1" dirty="0" err="1">
                <a:solidFill>
                  <a:srgbClr val="000000"/>
                </a:solidFill>
                <a:latin typeface="Calibri Light"/>
              </a:rPr>
              <a:t>integration</a:t>
            </a:r>
            <a:br>
              <a:rPr sz="4400" dirty="0"/>
            </a:br>
            <a:endParaRPr lang="nl-NL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78080" y="4857120"/>
            <a:ext cx="9143640" cy="2000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Peter Lugtig – </a:t>
            </a:r>
            <a:r>
              <a:rPr lang="nl-NL" sz="2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p.lugtig@uu.nl</a:t>
            </a: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pic>
        <p:nvPicPr>
          <p:cNvPr id="96" name="Picture 3"/>
          <p:cNvPicPr/>
          <p:nvPr/>
        </p:nvPicPr>
        <p:blipFill>
          <a:blip r:embed="rId4"/>
          <a:stretch/>
        </p:blipFill>
        <p:spPr>
          <a:xfrm>
            <a:off x="155880" y="34200"/>
            <a:ext cx="3967560" cy="1565640"/>
          </a:xfrm>
          <a:prstGeom prst="rect">
            <a:avLst/>
          </a:prstGeom>
          <a:ln w="0">
            <a:noFill/>
          </a:ln>
        </p:spPr>
      </p:pic>
      <p:sp>
        <p:nvSpPr>
          <p:cNvPr id="97" name="AutoShape 2"/>
          <p:cNvSpPr/>
          <p:nvPr/>
        </p:nvSpPr>
        <p:spPr>
          <a:xfrm>
            <a:off x="10280880" y="3359520"/>
            <a:ext cx="1904760" cy="19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AutoShape 14"/>
          <p:cNvSpPr/>
          <p:nvPr/>
        </p:nvSpPr>
        <p:spPr>
          <a:xfrm>
            <a:off x="4495320" y="2297520"/>
            <a:ext cx="1904760" cy="19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AutoShape 24"/>
          <p:cNvSpPr/>
          <p:nvPr/>
        </p:nvSpPr>
        <p:spPr>
          <a:xfrm>
            <a:off x="0" y="0"/>
            <a:ext cx="1904760" cy="190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t">
            <a:noAutofit/>
          </a:bodyPr>
          <a:lstStyle/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C8A9E2D-C87D-45C1-893F-4E22141D5A29}" type="slidenum">
              <a:rPr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Afbeelding 4"/>
          <p:cNvPicPr/>
          <p:nvPr/>
        </p:nvPicPr>
        <p:blipFill>
          <a:blip r:embed="rId2"/>
          <a:stretch/>
        </p:blipFill>
        <p:spPr>
          <a:xfrm>
            <a:off x="5586840" y="1870200"/>
            <a:ext cx="5212440" cy="2793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ADD9ED2-2FDF-4DAF-BA91-0FE58C94ECB3}" type="slidenum">
              <a:r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70"/>
          <p:cNvPicPr/>
          <p:nvPr/>
        </p:nvPicPr>
        <p:blipFill>
          <a:blip r:embed="rId2"/>
          <a:stretch/>
        </p:blipFill>
        <p:spPr>
          <a:xfrm>
            <a:off x="5126400" y="2006640"/>
            <a:ext cx="5572080" cy="40330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7AC82A-EA5D-4CEA-845A-2D4387B72803}" type="slidenum">
              <a:r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kstvak 4"/>
          <p:cNvSpPr/>
          <p:nvPr/>
        </p:nvSpPr>
        <p:spPr>
          <a:xfrm>
            <a:off x="5785920" y="1743840"/>
            <a:ext cx="572220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2400" b="0" i="1" strike="noStrike" spc="-1">
                <a:solidFill>
                  <a:srgbClr val="000000"/>
                </a:solidFill>
                <a:latin typeface="Calibri"/>
              </a:rPr>
              <a:t>Common definitions,classifications, and methodological standards (often over time)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1" name="Afbeelding 5"/>
          <p:cNvPicPr/>
          <p:nvPr/>
        </p:nvPicPr>
        <p:blipFill>
          <a:blip r:embed="rId2"/>
          <a:stretch/>
        </p:blipFill>
        <p:spPr>
          <a:xfrm>
            <a:off x="5591880" y="2560680"/>
            <a:ext cx="5916600" cy="3750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5C2B583-6002-47B3-BF72-7EE8ADB1A703}" type="slidenum">
              <a:r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What has changed in the big data landscape?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89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More sources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Administrative data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Survey data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Sensor data (phones, IoT)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Digital trace data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Organic (aka big) data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Non-prob surveys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Each with it’s own problems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FF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Not one methodology for how to do data integration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Approach is always statistic-specific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212955-B491-467E-960D-8C2F38D953B5}" type="slidenum">
              <a:r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The idea of data integration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8956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763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Work around a shortcoming of one source with another one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BFBFB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BFBFBF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BFBFB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BFBFBF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BFBFB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BFBFBF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BFBFBF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BFBFBF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Multi-source statistics </a:t>
            </a:r>
            <a:r>
              <a:rPr lang="nl-NL" sz="1900" b="0" strike="noStrike" spc="-1">
                <a:solidFill>
                  <a:srgbClr val="000000"/>
                </a:solidFill>
                <a:latin typeface="Calibri"/>
              </a:rPr>
              <a:t>(de Waal, van Delden, Scholtus, 2020; or Zhang, 2012)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6BF3B72-28CE-4345-88CC-AA24B87E37DB}" type="slidenum">
              <a:rPr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 dirty="0">
                <a:solidFill>
                  <a:srgbClr val="000000"/>
                </a:solidFill>
                <a:latin typeface="Calibri Light"/>
              </a:rPr>
              <a:t>Multi-source </a:t>
            </a:r>
            <a:r>
              <a:rPr lang="nl-NL" sz="4400" b="0" strike="noStrike" spc="-1" dirty="0" err="1">
                <a:solidFill>
                  <a:srgbClr val="000000"/>
                </a:solidFill>
                <a:latin typeface="Calibri Light"/>
              </a:rPr>
              <a:t>statistics</a:t>
            </a:r>
            <a:endParaRPr lang="nl-NL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800" b="0" strike="noStrike" spc="-1" dirty="0">
                <a:solidFill>
                  <a:srgbClr val="000000"/>
                </a:solidFill>
                <a:latin typeface="Calibri"/>
              </a:rPr>
              <a:t>4 </a:t>
            </a:r>
            <a:r>
              <a:rPr lang="nl-NL" sz="2800" b="0" strike="noStrike" spc="-1" dirty="0" err="1">
                <a:solidFill>
                  <a:srgbClr val="000000"/>
                </a:solidFill>
                <a:latin typeface="Calibri"/>
              </a:rPr>
              <a:t>dimensions</a:t>
            </a:r>
            <a:endParaRPr lang="nl-NL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Units (sample, 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population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)</a:t>
            </a:r>
            <a:endParaRPr lang="nl-NL" spc="-1" dirty="0">
              <a:solidFill>
                <a:srgbClr val="000000"/>
              </a:solidFill>
              <a:latin typeface="Calibri"/>
            </a:endParaRP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Measurement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same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, different)</a:t>
            </a: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Time 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dimension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 (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same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, different)</a:t>
            </a:r>
          </a:p>
          <a:p>
            <a:pPr marL="914400" lvl="1" indent="-4572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Level of 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aggregation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 (micro, or macro)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800" b="0" strike="noStrike" spc="-1" dirty="0" err="1">
                <a:solidFill>
                  <a:srgbClr val="000000"/>
                </a:solidFill>
                <a:latin typeface="Calibri"/>
              </a:rPr>
              <a:t>Can</a:t>
            </a:r>
            <a:r>
              <a:rPr lang="nl-NL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2800" b="0" strike="noStrike" spc="-1" dirty="0" err="1">
                <a:solidFill>
                  <a:srgbClr val="000000"/>
                </a:solidFill>
                <a:latin typeface="Calibri"/>
              </a:rPr>
              <a:t>be</a:t>
            </a:r>
            <a:r>
              <a:rPr lang="nl-NL" sz="2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2800" b="0" strike="noStrike" spc="-1" dirty="0" err="1">
                <a:solidFill>
                  <a:srgbClr val="000000"/>
                </a:solidFill>
                <a:latin typeface="Calibri"/>
              </a:rPr>
              <a:t>combined</a:t>
            </a:r>
            <a:endParaRPr lang="nl-NL" sz="2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nl-NL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kstvak 4"/>
          <p:cNvSpPr/>
          <p:nvPr/>
        </p:nvSpPr>
        <p:spPr>
          <a:xfrm>
            <a:off x="1027440" y="5681520"/>
            <a:ext cx="795168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De Waal, T., van Delden, A., &amp; Scholtus, S. (2020). Multi‐source statistics: basic situations and methods. </a:t>
            </a:r>
            <a:r>
              <a:rPr lang="nl-NL" sz="1800" b="0" i="1" strike="noStrike" spc="-1">
                <a:solidFill>
                  <a:srgbClr val="000000"/>
                </a:solidFill>
                <a:latin typeface="Calibri"/>
              </a:rPr>
              <a:t>International Statistical Review</a:t>
            </a: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nl-NL" sz="1800" b="0" i="1" strike="noStrike" spc="-1">
                <a:solidFill>
                  <a:srgbClr val="000000"/>
                </a:solidFill>
                <a:latin typeface="Calibri"/>
              </a:rPr>
              <a:t>88</a:t>
            </a: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(1), 203-228.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0C9C3BC-0D46-4A7C-84BE-4A321877864C}" type="slidenum">
              <a:r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A lot of examples of data integration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Question with every application: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What quality dimension are we trying to improve? </a:t>
            </a:r>
          </a:p>
          <a:p>
            <a:pPr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D6DFD27-350D-4EC7-BE5E-0D320014C7BD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761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 1: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Multiple frames ( to cover population)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Afbeelding 4"/>
          <p:cNvPicPr/>
          <p:nvPr/>
        </p:nvPicPr>
        <p:blipFill>
          <a:blip r:embed="rId2"/>
          <a:stretch/>
        </p:blipFill>
        <p:spPr>
          <a:xfrm>
            <a:off x="349200" y="2214720"/>
            <a:ext cx="10381680" cy="3572640"/>
          </a:xfrm>
          <a:prstGeom prst="rect">
            <a:avLst/>
          </a:prstGeom>
          <a:ln w="0">
            <a:noFill/>
          </a:ln>
        </p:spPr>
      </p:pic>
      <p:sp>
        <p:nvSpPr>
          <p:cNvPr id="154" name="Tekstvak 6"/>
          <p:cNvSpPr/>
          <p:nvPr/>
        </p:nvSpPr>
        <p:spPr>
          <a:xfrm>
            <a:off x="1172160" y="5900760"/>
            <a:ext cx="7437960" cy="7909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nl-NL" sz="2800" b="0" strike="noStrike" spc="-1">
                <a:solidFill>
                  <a:srgbClr val="FF0000"/>
                </a:solidFill>
                <a:latin typeface="Calibri"/>
              </a:rPr>
              <a:t>What quality dimension are we trying to improve? 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2FB3200-619E-4A31-8826-23F47A32F51A}" type="slidenum">
              <a:rPr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761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 dirty="0" err="1">
                <a:solidFill>
                  <a:srgbClr val="000000"/>
                </a:solidFill>
                <a:latin typeface="Calibri Light"/>
              </a:rPr>
              <a:t>Dimensions</a:t>
            </a:r>
            <a:r>
              <a:rPr lang="nl-NL" sz="4400" b="0" strike="noStrike" spc="-1" dirty="0">
                <a:solidFill>
                  <a:srgbClr val="000000"/>
                </a:solidFill>
                <a:latin typeface="Calibri Light"/>
              </a:rPr>
              <a:t> 1,2:</a:t>
            </a:r>
            <a:br>
              <a:rPr sz="4400" dirty="0"/>
            </a:br>
            <a:r>
              <a:rPr lang="nl-NL" sz="4400" b="0" strike="noStrike" spc="-1" dirty="0" err="1">
                <a:solidFill>
                  <a:srgbClr val="000000"/>
                </a:solidFill>
                <a:latin typeface="Calibri Light"/>
              </a:rPr>
              <a:t>same</a:t>
            </a:r>
            <a:r>
              <a:rPr lang="nl-NL" sz="4400" b="0" strike="noStrike" spc="-1" dirty="0">
                <a:solidFill>
                  <a:srgbClr val="000000"/>
                </a:solidFill>
                <a:latin typeface="Calibri Light"/>
              </a:rPr>
              <a:t> </a:t>
            </a:r>
            <a:r>
              <a:rPr lang="nl-NL" sz="4400" b="0" strike="noStrike" spc="-1" dirty="0" err="1">
                <a:solidFill>
                  <a:srgbClr val="000000"/>
                </a:solidFill>
                <a:latin typeface="Calibri Light"/>
              </a:rPr>
              <a:t>measurements</a:t>
            </a:r>
            <a:r>
              <a:rPr lang="nl-NL" sz="4400" b="0" strike="noStrike" spc="-1" dirty="0">
                <a:solidFill>
                  <a:srgbClr val="000000"/>
                </a:solidFill>
                <a:latin typeface="Calibri Light"/>
              </a:rPr>
              <a:t>, different units</a:t>
            </a:r>
            <a:endParaRPr lang="nl-NL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Integrate smal probability based survey with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Larger non-probability one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Later guest lecture by Camilla Salvatore</a:t>
            </a:r>
          </a:p>
        </p:txBody>
      </p:sp>
      <p:sp>
        <p:nvSpPr>
          <p:cNvPr id="157" name="Tekstvak 6"/>
          <p:cNvSpPr/>
          <p:nvPr/>
        </p:nvSpPr>
        <p:spPr>
          <a:xfrm>
            <a:off x="1172160" y="5900760"/>
            <a:ext cx="7437960" cy="7909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nl-NL" sz="2800" b="0" strike="noStrike" spc="-1">
                <a:solidFill>
                  <a:srgbClr val="FF0000"/>
                </a:solidFill>
                <a:latin typeface="Calibri"/>
              </a:rPr>
              <a:t>What quality dimension are we trying to improve? 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Afbeelding 5"/>
          <p:cNvPicPr/>
          <p:nvPr/>
        </p:nvPicPr>
        <p:blipFill>
          <a:blip r:embed="rId2"/>
          <a:stretch/>
        </p:blipFill>
        <p:spPr>
          <a:xfrm>
            <a:off x="7623360" y="2502360"/>
            <a:ext cx="4158000" cy="3218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A660382-C40C-4EA8-94F9-0A42D70FF6F8}" type="slidenum">
              <a:rPr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Dimensions 1,2: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Same units, different measurements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Link 2 or more microdatasets of </a:t>
            </a:r>
            <a:r>
              <a:rPr lang="nl-NL" sz="2800" b="0" strike="noStrike" spc="-1">
                <a:solidFill>
                  <a:srgbClr val="FF0000"/>
                </a:solidFill>
                <a:latin typeface="Calibri"/>
              </a:rPr>
              <a:t>same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 individual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Data linkage (admin data)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Sampling frame information and survey data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Enriching surveys with administrative data</a:t>
            </a:r>
          </a:p>
        </p:txBody>
      </p:sp>
      <p:sp>
        <p:nvSpPr>
          <p:cNvPr id="161" name="Tekstvak 4"/>
          <p:cNvSpPr/>
          <p:nvPr/>
        </p:nvSpPr>
        <p:spPr>
          <a:xfrm>
            <a:off x="1172160" y="5900760"/>
            <a:ext cx="7437960" cy="7909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nl-NL" sz="2800" b="0" strike="noStrike" spc="-1">
                <a:solidFill>
                  <a:srgbClr val="FF0000"/>
                </a:solidFill>
                <a:latin typeface="Calibri"/>
              </a:rPr>
              <a:t>What quality dimension are we trying to improve? 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95EC67D-E350-49A2-8CF1-18C5644D8D7E}" type="slidenum">
              <a:rPr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70"/>
          <p:cNvPicPr/>
          <p:nvPr/>
        </p:nvPicPr>
        <p:blipFill>
          <a:blip r:embed="rId3"/>
          <a:stretch/>
        </p:blipFill>
        <p:spPr>
          <a:xfrm>
            <a:off x="1922760" y="898560"/>
            <a:ext cx="7913880" cy="5728320"/>
          </a:xfrm>
          <a:prstGeom prst="rect">
            <a:avLst/>
          </a:prstGeom>
          <a:ln w="0">
            <a:noFill/>
          </a:ln>
        </p:spPr>
      </p:pic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981080" y="152280"/>
            <a:ext cx="8229240" cy="695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3422"/>
          </a:bodyPr>
          <a:lstStyle/>
          <a:p>
            <a:pPr>
              <a:lnSpc>
                <a:spcPct val="90000"/>
              </a:lnSpc>
              <a:buNone/>
            </a:pPr>
            <a:r>
              <a:rPr lang="de-DE" sz="3600" b="0" strike="noStrike" spc="-1">
                <a:solidFill>
                  <a:srgbClr val="000000"/>
                </a:solidFill>
                <a:latin typeface="Calibri"/>
              </a:rPr>
              <a:t>TSE is focused on error (accuracy + precision)</a:t>
            </a:r>
            <a:endParaRPr lang="nl-NL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Rectangle 3"/>
          <p:cNvSpPr/>
          <p:nvPr/>
        </p:nvSpPr>
        <p:spPr>
          <a:xfrm>
            <a:off x="6291360" y="6424560"/>
            <a:ext cx="3549960" cy="40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marL="274320" indent="-27432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(Groves et al. 2009, p.48)</a:t>
            </a: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18760" y="304920"/>
            <a:ext cx="11571480" cy="1066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Dimensions 1,2: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Same units, different measurements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16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84160" y="1422000"/>
            <a:ext cx="2645640" cy="5292000"/>
          </a:xfrm>
          <a:prstGeom prst="rect">
            <a:avLst/>
          </a:prstGeom>
          <a:ln w="0">
            <a:noFill/>
          </a:ln>
        </p:spPr>
      </p:pic>
      <p:pic>
        <p:nvPicPr>
          <p:cNvPr id="164" name="Picture 163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78080" y="1371600"/>
            <a:ext cx="2670840" cy="5342040"/>
          </a:xfrm>
          <a:prstGeom prst="rect">
            <a:avLst/>
          </a:prstGeom>
          <a:ln w="0">
            <a:noFill/>
          </a:ln>
        </p:spPr>
      </p:pic>
      <p:sp>
        <p:nvSpPr>
          <p:cNvPr id="165" name="Rechthoek 2"/>
          <p:cNvSpPr/>
          <p:nvPr/>
        </p:nvSpPr>
        <p:spPr>
          <a:xfrm>
            <a:off x="839160" y="1564560"/>
            <a:ext cx="6095520" cy="15682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Link 2 or more microdatasets of </a:t>
            </a:r>
            <a:r>
              <a:rPr lang="nl-NL" sz="2400" b="0" strike="noStrike" spc="-1" dirty="0" err="1">
                <a:solidFill>
                  <a:srgbClr val="FF0000"/>
                </a:solidFill>
                <a:latin typeface="Calibri"/>
              </a:rPr>
              <a:t>same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individual</a:t>
            </a:r>
            <a:endParaRPr lang="nl-NL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400" b="0" strike="noStrike" spc="-1" dirty="0" err="1">
                <a:solidFill>
                  <a:srgbClr val="000000"/>
                </a:solidFill>
                <a:latin typeface="Calibri"/>
              </a:rPr>
              <a:t>Designed</a:t>
            </a:r>
            <a:r>
              <a:rPr lang="nl-NL" sz="2400" b="0" strike="noStrike" spc="-1" dirty="0">
                <a:solidFill>
                  <a:srgbClr val="000000"/>
                </a:solidFill>
                <a:latin typeface="Calibri"/>
              </a:rPr>
              <a:t> big data</a:t>
            </a: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nl-NL" sz="2400" spc="-1" dirty="0" err="1">
                <a:solidFill>
                  <a:srgbClr val="000000"/>
                </a:solidFill>
                <a:latin typeface="Calibri"/>
              </a:rPr>
              <a:t>Lecture</a:t>
            </a:r>
            <a:r>
              <a:rPr lang="nl-NL" sz="2400" spc="-1" dirty="0">
                <a:solidFill>
                  <a:srgbClr val="000000"/>
                </a:solidFill>
                <a:latin typeface="Calibri"/>
              </a:rPr>
              <a:t> week 10</a:t>
            </a:r>
            <a:endParaRPr lang="nl-NL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restart="whenNotActive" fill="hold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childTnLst>
                  <p:par>
                    <p:cTn id="3" fill="hold">
                      <p:stCondLst>
                        <p:cond evt="onClick" delay="0">
                          <p:tgtEl>
                            <p:spTgt spid="164"/>
                          </p:tgtEl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  <p:seq>
              <p:cTn id="8" restart="whenNotActive" fill="hold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childTnLst>
                  <p:par>
                    <p:cTn id="9" fill="hold">
                      <p:stCondLst>
                        <p:cond evt="onClick" delay="0">
                          <p:tgtEl>
                            <p:spTgt spid="163"/>
                          </p:tgtEl>
                        </p:cond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>
                  <p:stCondLst>
                    <p:cond delay="indefinite"/>
                  </p:stCondLst>
                </p:cTn>
                <p:tgtEl>
                  <p:spTgt spid="16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 2,3: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measurement, time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Afbeelding 4"/>
          <p:cNvPicPr/>
          <p:nvPr/>
        </p:nvPicPr>
        <p:blipFill>
          <a:blip r:embed="rId2"/>
          <a:stretch/>
        </p:blipFill>
        <p:spPr>
          <a:xfrm>
            <a:off x="127800" y="1962360"/>
            <a:ext cx="6439680" cy="4604760"/>
          </a:xfrm>
          <a:prstGeom prst="rect">
            <a:avLst/>
          </a:prstGeom>
          <a:ln w="0">
            <a:noFill/>
          </a:ln>
        </p:spPr>
      </p:pic>
      <p:pic>
        <p:nvPicPr>
          <p:cNvPr id="169" name="Afbeelding 5"/>
          <p:cNvPicPr/>
          <p:nvPr/>
        </p:nvPicPr>
        <p:blipFill>
          <a:blip r:embed="rId3"/>
          <a:stretch/>
        </p:blipFill>
        <p:spPr>
          <a:xfrm>
            <a:off x="6797520" y="1870200"/>
            <a:ext cx="5124960" cy="44413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C438474-1B72-4369-AF0E-7167BC487D40}" type="slidenum">
              <a:r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Dimensions 2,4: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Same measurement, different aggregation</a:t>
            </a:r>
            <a:br>
              <a:rPr sz="4400"/>
            </a:b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 Use microdata + same statistic at aggregate levels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Use population statistics for weighting/calibration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Validate and asses accuracy of survey data 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000" b="0" strike="noStrike" spc="-1">
                <a:solidFill>
                  <a:srgbClr val="000000"/>
                </a:solidFill>
                <a:latin typeface="Calibri"/>
              </a:rPr>
              <a:t>E.g. Sensitive questions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Afbeelding 5"/>
          <p:cNvPicPr/>
          <p:nvPr/>
        </p:nvPicPr>
        <p:blipFill>
          <a:blip r:embed="rId2"/>
          <a:stretch/>
        </p:blipFill>
        <p:spPr>
          <a:xfrm>
            <a:off x="7099560" y="2909880"/>
            <a:ext cx="3667680" cy="3267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C8B672C-5C2F-4BCA-A5D3-5E348E5893DC}" type="slidenum">
              <a:rPr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  <a:buNone/>
            </a:pP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Dimensions 3,4:</a:t>
            </a:r>
            <a:br>
              <a:rPr sz="4400"/>
            </a:br>
            <a:r>
              <a:rPr lang="nl-NL" sz="4400" b="0" strike="noStrike" spc="-1">
                <a:solidFill>
                  <a:srgbClr val="000000"/>
                </a:solidFill>
                <a:latin typeface="Calibri Light"/>
              </a:rPr>
              <a:t>different periods, different levels of aggregation</a:t>
            </a:r>
            <a:br>
              <a:rPr sz="4400"/>
            </a:b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Use national survey data with local administrative data to make predictions at local level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nl-NL" sz="2400" b="0" strike="noStrike" spc="-1">
                <a:solidFill>
                  <a:srgbClr val="000000"/>
                </a:solidFill>
                <a:latin typeface="Calibri"/>
              </a:rPr>
              <a:t>Small area estimation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5" name="Afbeelding 4"/>
          <p:cNvPicPr/>
          <p:nvPr/>
        </p:nvPicPr>
        <p:blipFill>
          <a:blip r:embed="rId2"/>
          <a:stretch/>
        </p:blipFill>
        <p:spPr>
          <a:xfrm>
            <a:off x="3787560" y="4017240"/>
            <a:ext cx="4574880" cy="2772360"/>
          </a:xfrm>
          <a:prstGeom prst="rect">
            <a:avLst/>
          </a:prstGeom>
          <a:ln w="0">
            <a:noFill/>
          </a:ln>
        </p:spPr>
      </p:pic>
      <p:pic>
        <p:nvPicPr>
          <p:cNvPr id="176" name="Afbeelding 6"/>
          <p:cNvPicPr/>
          <p:nvPr/>
        </p:nvPicPr>
        <p:blipFill>
          <a:blip r:embed="rId3"/>
          <a:stretch/>
        </p:blipFill>
        <p:spPr>
          <a:xfrm>
            <a:off x="333720" y="4017240"/>
            <a:ext cx="3205440" cy="2703960"/>
          </a:xfrm>
          <a:prstGeom prst="rect">
            <a:avLst/>
          </a:prstGeom>
          <a:ln w="0">
            <a:noFill/>
          </a:ln>
        </p:spPr>
      </p:pic>
      <p:pic>
        <p:nvPicPr>
          <p:cNvPr id="177" name="Afbeelding 7"/>
          <p:cNvPicPr/>
          <p:nvPr/>
        </p:nvPicPr>
        <p:blipFill>
          <a:blip r:embed="rId4"/>
          <a:stretch/>
        </p:blipFill>
        <p:spPr>
          <a:xfrm>
            <a:off x="8477640" y="4017240"/>
            <a:ext cx="3451680" cy="25887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BBB699-24E4-4101-B3CD-B70838A9CF4A}" type="slidenum">
              <a:r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126AB0-12E7-C641-58E8-F1CF18A23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DATA INTEGRATION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10B3A2-E2DD-D164-969A-D1AA889661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Camilla Salvatore</a:t>
            </a:r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F80CC2-E574-27F2-0CBC-D22CBF9079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c.salvatore@uu.nl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789AB-E913-BD30-DB31-121B8DB87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Data Integration and nonprobability samples:</a:t>
            </a:r>
            <a:br>
              <a:rPr lang="en-US" sz="3600" b="1" dirty="0"/>
            </a:br>
            <a:r>
              <a:rPr lang="en-US" sz="3600" dirty="0"/>
              <a:t> Key concepts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833037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341781-AC7D-C7EF-3AA1-0AB356170918}"/>
              </a:ext>
            </a:extLst>
          </p:cNvPr>
          <p:cNvSpPr txBox="1"/>
          <p:nvPr/>
        </p:nvSpPr>
        <p:spPr>
          <a:xfrm>
            <a:off x="826610" y="1372401"/>
            <a:ext cx="41033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samples (PS)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inferences to the general population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BFD76-252E-E18F-0A4B-CAA13AAEA6A2}"/>
              </a:ext>
            </a:extLst>
          </p:cNvPr>
          <p:cNvSpPr txBox="1"/>
          <p:nvPr/>
        </p:nvSpPr>
        <p:spPr>
          <a:xfrm>
            <a:off x="470438" y="2452401"/>
            <a:ext cx="4815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you think about some good characteristics and statistical issues?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40162-5215-571D-FCC3-B26F10363F40}"/>
              </a:ext>
            </a:extLst>
          </p:cNvPr>
          <p:cNvSpPr txBox="1"/>
          <p:nvPr/>
        </p:nvSpPr>
        <p:spPr>
          <a:xfrm>
            <a:off x="6966971" y="1372401"/>
            <a:ext cx="4103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Non-Probability samples (NPS)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Drawing inference is hard or not possible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C22D34-C41C-9A00-4D96-651026D7DC7C}"/>
              </a:ext>
            </a:extLst>
          </p:cNvPr>
          <p:cNvSpPr txBox="1"/>
          <p:nvPr/>
        </p:nvSpPr>
        <p:spPr>
          <a:xfrm>
            <a:off x="6610799" y="2452401"/>
            <a:ext cx="4815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you think about some good characteristics and statistical issues?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553E5F9C-1B29-640B-86A1-A0CE099EA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49" y="371475"/>
            <a:ext cx="11627527" cy="1080000"/>
          </a:xfrm>
        </p:spPr>
        <p:txBody>
          <a:bodyPr/>
          <a:lstStyle/>
          <a:p>
            <a:r>
              <a:rPr lang="en-US" dirty="0"/>
              <a:t>Revising key concepts: </a:t>
            </a:r>
            <a:r>
              <a:rPr lang="en-US" b="0" dirty="0"/>
              <a:t>Probability vs nonprobability samples</a:t>
            </a:r>
            <a:endParaRPr lang="nl-NL" b="0" dirty="0"/>
          </a:p>
        </p:txBody>
      </p:sp>
    </p:spTree>
    <p:extLst>
      <p:ext uri="{BB962C8B-B14F-4D97-AF65-F5344CB8AC3E}">
        <p14:creationId xmlns:p14="http://schemas.microsoft.com/office/powerpoint/2010/main" val="208804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341781-AC7D-C7EF-3AA1-0AB356170918}"/>
              </a:ext>
            </a:extLst>
          </p:cNvPr>
          <p:cNvSpPr txBox="1"/>
          <p:nvPr/>
        </p:nvSpPr>
        <p:spPr>
          <a:xfrm>
            <a:off x="826610" y="1372401"/>
            <a:ext cx="41033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samples (PS)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Allow inferences to the general population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BFD76-252E-E18F-0A4B-CAA13AAEA6A2}"/>
              </a:ext>
            </a:extLst>
          </p:cNvPr>
          <p:cNvSpPr txBox="1"/>
          <p:nvPr/>
        </p:nvSpPr>
        <p:spPr>
          <a:xfrm>
            <a:off x="470439" y="2229989"/>
            <a:ext cx="48156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 data quality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Rely on sampling theory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Design/Model based inference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Falling response rate, time-consuming, expensive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40162-5215-571D-FCC3-B26F10363F40}"/>
              </a:ext>
            </a:extLst>
          </p:cNvPr>
          <p:cNvSpPr txBox="1"/>
          <p:nvPr/>
        </p:nvSpPr>
        <p:spPr>
          <a:xfrm>
            <a:off x="6966971" y="1372401"/>
            <a:ext cx="4103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Non-Probability samples (NPS)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Drawing inference is hard or not possible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A1CBE-ACA3-2FF2-8C96-EE767093B045}"/>
              </a:ext>
            </a:extLst>
          </p:cNvPr>
          <p:cNvSpPr txBox="1"/>
          <p:nvPr/>
        </p:nvSpPr>
        <p:spPr>
          <a:xfrm>
            <a:off x="6573502" y="2229989"/>
            <a:ext cx="48902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 affordable, timely, convenient, new aspects of phenomena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unified inferential framework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Unknown selection mechanism:</a:t>
            </a:r>
          </a:p>
          <a:p>
            <a:pPr marL="814388" marR="0" lvl="3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Self-selection → selection bias (SB)</a:t>
            </a:r>
          </a:p>
          <a:p>
            <a:pPr marL="814388" marR="0" lvl="3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Diverse: NPS surveys, digital traces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6181E-DF92-BF24-AB1B-68E6534562F9}"/>
              </a:ext>
            </a:extLst>
          </p:cNvPr>
          <p:cNvSpPr txBox="1"/>
          <p:nvPr/>
        </p:nvSpPr>
        <p:spPr>
          <a:xfrm>
            <a:off x="470439" y="4685978"/>
            <a:ext cx="103457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Integrating PS and NPS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(Salvatore, 2023; Rao, 2021;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Cornesse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2020):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Improve inference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reducing also the costs of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Study new aspects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not measured by traditional surveys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38187B1C-8BF1-F33A-662F-C68CAB4E5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49" y="371475"/>
            <a:ext cx="11627527" cy="1080000"/>
          </a:xfrm>
        </p:spPr>
        <p:txBody>
          <a:bodyPr/>
          <a:lstStyle/>
          <a:p>
            <a:r>
              <a:rPr lang="en-US" dirty="0"/>
              <a:t>Revising key concepts: </a:t>
            </a:r>
            <a:r>
              <a:rPr lang="en-US" b="0" dirty="0"/>
              <a:t>Probability vs nonprobability samples</a:t>
            </a:r>
            <a:endParaRPr lang="nl-NL" b="0" dirty="0"/>
          </a:p>
        </p:txBody>
      </p:sp>
    </p:spTree>
    <p:extLst>
      <p:ext uri="{BB962C8B-B14F-4D97-AF65-F5344CB8AC3E}">
        <p14:creationId xmlns:p14="http://schemas.microsoft.com/office/powerpoint/2010/main" val="55972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66181E-DF92-BF24-AB1B-68E6534562F9}"/>
              </a:ext>
            </a:extLst>
          </p:cNvPr>
          <p:cNvSpPr txBox="1"/>
          <p:nvPr/>
        </p:nvSpPr>
        <p:spPr>
          <a:xfrm>
            <a:off x="444314" y="1002252"/>
            <a:ext cx="1034578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 and NPS estimates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Pasek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2016):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Finite population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estimates tend to be more dissimilar than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correlations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regression coefficients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consensus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whether and in which cases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differences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will be notable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Two inferential approaches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(Rao, 2020):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41F08-DD67-FF1B-5399-8F50253989B0}"/>
              </a:ext>
            </a:extLst>
          </p:cNvPr>
          <p:cNvSpPr txBox="1"/>
          <p:nvPr/>
        </p:nvSpPr>
        <p:spPr>
          <a:xfrm>
            <a:off x="113211" y="3969322"/>
            <a:ext cx="12078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Adjusting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for SB with auxiliary data				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Blending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PS and NPS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18D0E-C3DD-C0AC-ED7D-7B3EF2004C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15" y="4612665"/>
            <a:ext cx="3586549" cy="1318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185FB-3638-FF3D-E5F5-3F16FC56EF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662" y="4612665"/>
            <a:ext cx="3586548" cy="1397698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588FE97F-16E6-7A56-56D4-DA7F7FD44B5D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1627527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Revising key concepts: </a:t>
            </a:r>
            <a:r>
              <a:rPr kumimoji="0" lang="en-US" sz="22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Probability vs nonprobability samples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0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63AAEF-68AE-F0B4-47C3-6C1E50AC1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50" y="371475"/>
            <a:ext cx="7125196" cy="1080000"/>
          </a:xfrm>
        </p:spPr>
        <p:txBody>
          <a:bodyPr/>
          <a:lstStyle/>
          <a:p>
            <a:r>
              <a:rPr lang="en-US" dirty="0"/>
              <a:t>Two principles of Data Integration (DI)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5C2407-2C44-4330-2846-697BA7BB30B0}"/>
              </a:ext>
            </a:extLst>
          </p:cNvPr>
          <p:cNvSpPr txBox="1"/>
          <p:nvPr/>
        </p:nvSpPr>
        <p:spPr>
          <a:xfrm>
            <a:off x="338050" y="1625087"/>
            <a:ext cx="48156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8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Any ideas? Insights from previous lectures/discussions?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6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63AAEF-68AE-F0B4-47C3-6C1E50AC1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50" y="371475"/>
            <a:ext cx="7125196" cy="1080000"/>
          </a:xfrm>
        </p:spPr>
        <p:txBody>
          <a:bodyPr/>
          <a:lstStyle/>
          <a:p>
            <a:r>
              <a:rPr lang="en-US" dirty="0"/>
              <a:t>Two principles of Data Integration (DI)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341781-AC7D-C7EF-3AA1-0AB356170918}"/>
              </a:ext>
            </a:extLst>
          </p:cNvPr>
          <p:cNvSpPr txBox="1"/>
          <p:nvPr/>
        </p:nvSpPr>
        <p:spPr>
          <a:xfrm>
            <a:off x="346759" y="142021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DI is statistics and purpose specific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we integrate data?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BFD76-252E-E18F-0A4B-CAA13AAEA6A2}"/>
              </a:ext>
            </a:extLst>
          </p:cNvPr>
          <p:cNvSpPr txBox="1"/>
          <p:nvPr/>
        </p:nvSpPr>
        <p:spPr>
          <a:xfrm>
            <a:off x="470439" y="2325429"/>
            <a:ext cx="481566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Finite population and analytic inference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Structured and unstructured data       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Composite indicators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are available in all sources or only in some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One source is used as a supplement or to correct for selection bias       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Combining different sources to improve measurement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 of Biemer and Lyberg (2003)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Tekstvak 5"/>
          <p:cNvSpPr/>
          <p:nvPr/>
        </p:nvSpPr>
        <p:spPr>
          <a:xfrm>
            <a:off x="149400" y="6176880"/>
            <a:ext cx="95216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Biemer, P. P., &amp; Lyberg, L. E. (2003). </a:t>
            </a:r>
            <a:r>
              <a:rPr lang="nl-NL" sz="1800" b="0" i="1" strike="noStrike" spc="-1">
                <a:solidFill>
                  <a:srgbClr val="000000"/>
                </a:solidFill>
                <a:latin typeface="Calibri"/>
              </a:rPr>
              <a:t>Introduction to survey quality</a:t>
            </a:r>
            <a:r>
              <a:rPr lang="nl-NL" sz="1800" b="0" strike="noStrike" spc="-1">
                <a:solidFill>
                  <a:srgbClr val="000000"/>
                </a:solidFill>
                <a:latin typeface="Calibri"/>
              </a:rPr>
              <a:t>. John Wiley &amp; Sons.</a:t>
            </a:r>
          </a:p>
        </p:txBody>
      </p:sp>
      <p:sp>
        <p:nvSpPr>
          <p:cNvPr id="106" name="Tekstvak 6"/>
          <p:cNvSpPr/>
          <p:nvPr/>
        </p:nvSpPr>
        <p:spPr>
          <a:xfrm>
            <a:off x="5407200" y="2883960"/>
            <a:ext cx="578484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3200" b="0" i="1" strike="noStrike" spc="-1">
                <a:solidFill>
                  <a:srgbClr val="FF0000"/>
                </a:solidFill>
                <a:latin typeface="Calibri"/>
              </a:rPr>
              <a:t>Quality is “fitness for use” </a:t>
            </a:r>
            <a:endParaRPr lang="nl-N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216A1A7-7478-466A-B35C-5E03B8B967E6}" type="slidenum">
              <a:rPr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F04F1A7-354A-0E0C-6024-8B00D0735D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44" y="2544731"/>
            <a:ext cx="5710887" cy="293219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963AAEF-68AE-F0B4-47C3-6C1E50AC1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50" y="371475"/>
            <a:ext cx="7125196" cy="1080000"/>
          </a:xfrm>
        </p:spPr>
        <p:txBody>
          <a:bodyPr/>
          <a:lstStyle/>
          <a:p>
            <a:r>
              <a:rPr lang="en-US" dirty="0"/>
              <a:t>Two principles of Data Integration (DI)</a:t>
            </a:r>
            <a:endParaRPr lang="nl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9D12E53-57AE-14B7-B600-DBB5B3F6A4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20C476-C26F-D023-FDFC-83CD87866553}"/>
              </a:ext>
            </a:extLst>
          </p:cNvPr>
          <p:cNvSpPr txBox="1"/>
          <p:nvPr/>
        </p:nvSpPr>
        <p:spPr>
          <a:xfrm>
            <a:off x="6275342" y="142021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DI is a puzzle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data integration?</a:t>
            </a:r>
            <a:endParaRPr kumimoji="0" lang="nl-NL" sz="14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341781-AC7D-C7EF-3AA1-0AB356170918}"/>
              </a:ext>
            </a:extLst>
          </p:cNvPr>
          <p:cNvSpPr txBox="1"/>
          <p:nvPr/>
        </p:nvSpPr>
        <p:spPr>
          <a:xfrm>
            <a:off x="346759" y="142021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DI is statistics and purpose specific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we integrate data?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9BFD76-252E-E18F-0A4B-CAA13AAEA6A2}"/>
              </a:ext>
            </a:extLst>
          </p:cNvPr>
          <p:cNvSpPr txBox="1"/>
          <p:nvPr/>
        </p:nvSpPr>
        <p:spPr>
          <a:xfrm>
            <a:off x="470439" y="2325429"/>
            <a:ext cx="4815664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Finite population and analytic inference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Structured and unstructured data       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Composite indicators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Variables are available in all sources or only in some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One source is used as a supplement or to correct for selection bias         </a:t>
            </a:r>
          </a:p>
          <a:p>
            <a:pPr marL="357188" marR="0" lvl="2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Combining different sources to improve measurement</a:t>
            </a: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9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126AB0-12E7-C641-58E8-F1CF18A23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DATA INTEGRATION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10B3A2-E2DD-D164-969A-D1AA889661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Camilla Salvatore</a:t>
            </a:r>
            <a:endParaRPr lang="nl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F80CC2-E574-27F2-0CBC-D22CBF9079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c.salvatore@uu.nl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F789AB-E913-BD30-DB31-121B8DB87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Enhancing analytic inference while reducing the costs: a Bayesian data integration approach</a:t>
            </a:r>
            <a:endParaRPr lang="nl-NL" sz="3600" b="1" dirty="0"/>
          </a:p>
        </p:txBody>
      </p:sp>
    </p:spTree>
    <p:extLst>
      <p:ext uri="{BB962C8B-B14F-4D97-AF65-F5344CB8AC3E}">
        <p14:creationId xmlns:p14="http://schemas.microsoft.com/office/powerpoint/2010/main" val="1568872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C900F-AED6-7586-BEEC-866E62E78F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0678726-7334-52CC-07BD-1C703A4D81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l="1032" t="5459" r="1032" b="50525"/>
          <a:stretch/>
        </p:blipFill>
        <p:spPr>
          <a:xfrm>
            <a:off x="0" y="2229472"/>
            <a:ext cx="5561013" cy="2328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D29E27-30F2-674C-2313-4FD6FB849DE3}"/>
              </a:ext>
            </a:extLst>
          </p:cNvPr>
          <p:cNvSpPr txBox="1"/>
          <p:nvPr/>
        </p:nvSpPr>
        <p:spPr>
          <a:xfrm>
            <a:off x="6983612" y="4558334"/>
            <a:ext cx="4101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>
                <a:ln>
                  <a:noFill/>
                </a:ln>
                <a:solidFill>
                  <a:srgbClr val="161D41">
                    <a:lumMod val="50000"/>
                    <a:lumOff val="50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https://doi.org/10.1093/jssam/smad041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161D41">
                  <a:lumMod val="50000"/>
                  <a:lumOff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FEF86-C379-4E21-B63B-B697DC519A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560" y="1885326"/>
            <a:ext cx="2460171" cy="2460171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F242751-2175-8225-FFF4-F913AA2557DD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584592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r>
              <a:rPr lang="en-US" sz="2000" dirty="0"/>
              <a:t>A researcher is interested in making inferences from a PS survey but cannot afford a large sample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context</a:t>
            </a:r>
          </a:p>
        </p:txBody>
      </p:sp>
    </p:spTree>
    <p:extLst>
      <p:ext uri="{BB962C8B-B14F-4D97-AF65-F5344CB8AC3E}">
        <p14:creationId xmlns:p14="http://schemas.microsoft.com/office/powerpoint/2010/main" val="2532516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r>
              <a:rPr lang="en-US" sz="2000" dirty="0"/>
              <a:t>A researcher is interested in making inferences from a PS survey but cannot afford a large sample size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u="sng" dirty="0"/>
              <a:t>Reduce the sample size</a:t>
            </a:r>
            <a:r>
              <a:rPr lang="en-US" sz="2000" dirty="0"/>
              <a:t>: small PS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en-US" sz="2000" dirty="0"/>
              <a:t>large variance but theoretically unbiased estimates   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u="sng" dirty="0" err="1"/>
              <a:t>Opt</a:t>
            </a:r>
            <a:r>
              <a:rPr lang="en-US" sz="2000" b="1" u="sng" dirty="0"/>
              <a:t> for a NPS</a:t>
            </a:r>
            <a:r>
              <a:rPr lang="en-US" sz="2000" dirty="0"/>
              <a:t>: bias but low variance</a:t>
            </a:r>
            <a:endParaRPr lang="nl-NL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context</a:t>
            </a:r>
          </a:p>
        </p:txBody>
      </p:sp>
    </p:spTree>
    <p:extLst>
      <p:ext uri="{BB962C8B-B14F-4D97-AF65-F5344CB8AC3E}">
        <p14:creationId xmlns:p14="http://schemas.microsoft.com/office/powerpoint/2010/main" val="310981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4811485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integration puzzle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endParaRPr lang="nl-NL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52CE0-2B24-1701-8901-8AEC8C2B3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95" y="1823854"/>
            <a:ext cx="8941810" cy="39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14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4811485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integration puzzle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/>
          </a:p>
          <a:p>
            <a:endParaRPr lang="nl-NL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proposal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52CE0-2B24-1701-8901-8AEC8C2B3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95" y="1823854"/>
            <a:ext cx="8941810" cy="39596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AFF939-1AAD-04F3-9BF4-A652A7A29E29}"/>
              </a:ext>
            </a:extLst>
          </p:cNvPr>
          <p:cNvSpPr/>
          <p:nvPr/>
        </p:nvSpPr>
        <p:spPr>
          <a:xfrm>
            <a:off x="7855130" y="2316480"/>
            <a:ext cx="1776549" cy="304800"/>
          </a:xfrm>
          <a:prstGeom prst="rect">
            <a:avLst/>
          </a:prstGeom>
          <a:solidFill>
            <a:schemeClr val="accent1">
              <a:alpha val="23137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A854F-EDE9-96A6-8C64-DC04517CBE20}"/>
              </a:ext>
            </a:extLst>
          </p:cNvPr>
          <p:cNvSpPr txBox="1"/>
          <p:nvPr/>
        </p:nvSpPr>
        <p:spPr>
          <a:xfrm>
            <a:off x="9376931" y="1692150"/>
            <a:ext cx="23799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size to reduce costs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370DE34-C363-BAEF-51A2-606627906E14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8771412" y="1795847"/>
            <a:ext cx="492626" cy="548641"/>
          </a:xfrm>
          <a:prstGeom prst="curvedConnector2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96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integration perspective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Integrate </a:t>
            </a:r>
            <a:r>
              <a:rPr lang="en-US" sz="2000" dirty="0"/>
              <a:t>small PS + larger NPS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improve inference on </a:t>
            </a:r>
            <a:r>
              <a:rPr lang="en-US" sz="2000" b="1" dirty="0"/>
              <a:t>logistic regression coefficients  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under the </a:t>
            </a:r>
            <a:r>
              <a:rPr lang="en-US" sz="2000" b="1" dirty="0"/>
              <a:t>Bayesian</a:t>
            </a:r>
            <a:r>
              <a:rPr lang="en-US" sz="2000" dirty="0"/>
              <a:t> framework   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reducing survey costs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Inference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Based on </a:t>
            </a:r>
            <a:r>
              <a:rPr lang="en-US" sz="2000" b="1" dirty="0"/>
              <a:t>small PS data </a:t>
            </a:r>
            <a:r>
              <a:rPr lang="en-US" sz="2000" dirty="0"/>
              <a:t>(unbiased, high variance)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Incorporation</a:t>
            </a:r>
            <a:r>
              <a:rPr lang="en-US" sz="2000" dirty="0"/>
              <a:t> of </a:t>
            </a:r>
            <a:r>
              <a:rPr lang="en-US" sz="2000" b="1" dirty="0"/>
              <a:t> biased NPS data </a:t>
            </a:r>
            <a:r>
              <a:rPr lang="en-US" sz="2000" dirty="0"/>
              <a:t> into the estimation process (low variance)</a:t>
            </a:r>
            <a:endParaRPr lang="en-US" sz="2000" b="1" dirty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Posterior estimates are likely to have more bias than PS estimates but possibly less variance (</a:t>
            </a:r>
            <a:r>
              <a:rPr lang="en-US" sz="2000" b="1" dirty="0"/>
              <a:t>bias/var trade off)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 proposal</a:t>
            </a:r>
          </a:p>
        </p:txBody>
      </p:sp>
    </p:spTree>
    <p:extLst>
      <p:ext uri="{BB962C8B-B14F-4D97-AF65-F5344CB8AC3E}">
        <p14:creationId xmlns:p14="http://schemas.microsoft.com/office/powerpoint/2010/main" val="1878171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inference (MSE)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Baseline situation: </a:t>
            </a:r>
            <a:r>
              <a:rPr lang="en-US" sz="2000" dirty="0"/>
              <a:t>analysis of small PS only (gold standard)</a:t>
            </a: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Data Integration: </a:t>
            </a:r>
            <a:r>
              <a:rPr lang="en-US" sz="2000" dirty="0"/>
              <a:t>can we reduce MSE with respect to the baseline situation?</a:t>
            </a:r>
          </a:p>
          <a:p>
            <a:pPr marL="523875">
              <a:spcAft>
                <a:spcPts val="1200"/>
              </a:spcAft>
            </a:pPr>
            <a:endParaRPr lang="en-US" sz="2000" dirty="0"/>
          </a:p>
          <a:p>
            <a:pPr marL="523875">
              <a:spcAft>
                <a:spcPts val="1200"/>
              </a:spcAft>
            </a:pPr>
            <a:endParaRPr lang="en-US" sz="20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 survey costs</a:t>
            </a: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Can we obtain at a </a:t>
            </a:r>
            <a:r>
              <a:rPr lang="en-US" sz="2000" b="1" dirty="0"/>
              <a:t>lower cost </a:t>
            </a:r>
            <a:r>
              <a:rPr lang="en-US" sz="2000" dirty="0"/>
              <a:t>the same </a:t>
            </a:r>
            <a:r>
              <a:rPr lang="en-US" sz="2000" b="1" dirty="0"/>
              <a:t>MSE</a:t>
            </a:r>
            <a:r>
              <a:rPr lang="en-US" sz="2000" dirty="0"/>
              <a:t> that we would obtain analyzing a much </a:t>
            </a:r>
            <a:r>
              <a:rPr lang="en-US" sz="2000" b="1" dirty="0"/>
              <a:t>larger</a:t>
            </a:r>
            <a:r>
              <a:rPr lang="en-US" sz="2000" dirty="0"/>
              <a:t> and </a:t>
            </a:r>
            <a:r>
              <a:rPr lang="en-US" sz="2000" b="1" dirty="0"/>
              <a:t>costly PS only survey</a:t>
            </a:r>
            <a:r>
              <a:rPr lang="en-US" sz="2000" dirty="0"/>
              <a:t>?</a:t>
            </a:r>
          </a:p>
          <a:p>
            <a:pPr>
              <a:spcAft>
                <a:spcPts val="1200"/>
              </a:spcAft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aims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E1B2F-0F2D-5F7B-518E-5462E4B523C2}"/>
              </a:ext>
            </a:extLst>
          </p:cNvPr>
          <p:cNvSpPr txBox="1"/>
          <p:nvPr/>
        </p:nvSpPr>
        <p:spPr>
          <a:xfrm flipH="1">
            <a:off x="11734865" y="6555393"/>
            <a:ext cx="4571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60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inference (MSE) </a:t>
            </a:r>
            <a:r>
              <a:rPr lang="en-US" sz="20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→ Simulation &amp; Real Data Analysis →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Baseline situation: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analysis of small PS only (gold standard)</a:t>
            </a: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Data Integration: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can we reduce MSE with respect to the baseline situation?</a:t>
            </a:r>
          </a:p>
          <a:p>
            <a:pPr marL="523875">
              <a:spcAft>
                <a:spcPts val="1200"/>
              </a:spcAft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523875">
              <a:spcAft>
                <a:spcPts val="1200"/>
              </a:spcAft>
            </a:pPr>
            <a:endParaRPr lang="en-US" sz="2000" dirty="0"/>
          </a:p>
          <a:p>
            <a:pPr marL="457200" indent="-457200">
              <a:spcAft>
                <a:spcPts val="1200"/>
              </a:spcAft>
              <a:buFont typeface="+mj-lt"/>
              <a:buAutoNum type="arabicPeriod" startAt="2"/>
            </a:pPr>
            <a:r>
              <a:rPr lang="en-US" sz="2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Reduce survey costs </a:t>
            </a:r>
            <a:r>
              <a:rPr lang="en-US" sz="2000" dirty="0"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→ Cost Analysis → </a:t>
            </a:r>
            <a:r>
              <a:rPr lang="en-US" sz="2000" dirty="0">
                <a:solidFill>
                  <a:schemeClr val="tx2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Interactive Shiny App</a:t>
            </a:r>
            <a:endParaRPr lang="en-US" sz="20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81075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Can we obtain at a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lower cost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the same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MSE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that we would obtain analyzing a much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larger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costly PS only survey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  <a:p>
            <a:pPr>
              <a:spcAft>
                <a:spcPts val="1200"/>
              </a:spcAft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50" y="371475"/>
            <a:ext cx="7125196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aims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E1B2F-0F2D-5F7B-518E-5462E4B523C2}"/>
              </a:ext>
            </a:extLst>
          </p:cNvPr>
          <p:cNvSpPr txBox="1"/>
          <p:nvPr/>
        </p:nvSpPr>
        <p:spPr>
          <a:xfrm flipH="1">
            <a:off x="11734865" y="6555393"/>
            <a:ext cx="4571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7E4D1-21EC-5158-13C1-D1E77DBE61DD}"/>
              </a:ext>
            </a:extLst>
          </p:cNvPr>
          <p:cNvSpPr txBox="1"/>
          <p:nvPr/>
        </p:nvSpPr>
        <p:spPr>
          <a:xfrm>
            <a:off x="8141005" y="966699"/>
            <a:ext cx="609760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marR="0" lvl="0" indent="-182563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Selection scenarios &amp; level of SB</a:t>
            </a:r>
          </a:p>
          <a:p>
            <a:pPr marL="182563" marR="0" lvl="0" indent="-182563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Outcome variables</a:t>
            </a:r>
          </a:p>
          <a:p>
            <a:pPr marL="182563" marR="0" lvl="0" indent="-182563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 and NPS sizes</a:t>
            </a:r>
          </a:p>
        </p:txBody>
      </p:sp>
    </p:spTree>
    <p:extLst>
      <p:ext uri="{BB962C8B-B14F-4D97-AF65-F5344CB8AC3E}">
        <p14:creationId xmlns:p14="http://schemas.microsoft.com/office/powerpoint/2010/main" val="294109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Rechthoek 4"/>
          <p:cNvSpPr/>
          <p:nvPr/>
        </p:nvSpPr>
        <p:spPr>
          <a:xfrm>
            <a:off x="5883840" y="1539360"/>
            <a:ext cx="609552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nl-NL" sz="2400" b="0" i="1" strike="noStrike" spc="-1">
                <a:solidFill>
                  <a:srgbClr val="FF0000"/>
                </a:solidFill>
                <a:latin typeface="Times New Roman"/>
              </a:rPr>
              <a:t>The degree of confidence that users place in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nl-NL" sz="2400" b="0" i="1" strike="noStrike" spc="-1">
                <a:solidFill>
                  <a:srgbClr val="FF0000"/>
                </a:solidFill>
                <a:latin typeface="Times New Roman"/>
              </a:rPr>
              <a:t>data products based on their image of the data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buNone/>
            </a:pPr>
            <a:r>
              <a:rPr lang="nl-NL" sz="2400" b="0" i="1" strike="noStrike" spc="-1">
                <a:solidFill>
                  <a:srgbClr val="FF0000"/>
                </a:solidFill>
                <a:latin typeface="Times New Roman"/>
              </a:rPr>
              <a:t>provider.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Afbeelding 6"/>
          <p:cNvPicPr/>
          <p:nvPr/>
        </p:nvPicPr>
        <p:blipFill>
          <a:blip r:embed="rId2"/>
          <a:stretch/>
        </p:blipFill>
        <p:spPr>
          <a:xfrm>
            <a:off x="5037840" y="3470400"/>
            <a:ext cx="1396800" cy="1396800"/>
          </a:xfrm>
          <a:prstGeom prst="rect">
            <a:avLst/>
          </a:prstGeom>
          <a:ln w="0">
            <a:noFill/>
          </a:ln>
        </p:spPr>
      </p:pic>
      <p:pic>
        <p:nvPicPr>
          <p:cNvPr id="111" name="Afbeelding 7"/>
          <p:cNvPicPr/>
          <p:nvPr/>
        </p:nvPicPr>
        <p:blipFill>
          <a:blip r:embed="rId3"/>
          <a:stretch/>
        </p:blipFill>
        <p:spPr>
          <a:xfrm>
            <a:off x="6547320" y="3444840"/>
            <a:ext cx="1422000" cy="1422000"/>
          </a:xfrm>
          <a:prstGeom prst="rect">
            <a:avLst/>
          </a:prstGeom>
          <a:ln w="0">
            <a:noFill/>
          </a:ln>
        </p:spPr>
      </p:pic>
      <p:pic>
        <p:nvPicPr>
          <p:cNvPr id="112" name="Afbeelding 8"/>
          <p:cNvPicPr/>
          <p:nvPr/>
        </p:nvPicPr>
        <p:blipFill>
          <a:blip r:embed="rId4"/>
          <a:stretch/>
        </p:blipFill>
        <p:spPr>
          <a:xfrm>
            <a:off x="8082000" y="3444840"/>
            <a:ext cx="1422000" cy="1422000"/>
          </a:xfrm>
          <a:prstGeom prst="rect">
            <a:avLst/>
          </a:prstGeom>
          <a:ln w="0">
            <a:noFill/>
          </a:ln>
        </p:spPr>
      </p:pic>
      <p:pic>
        <p:nvPicPr>
          <p:cNvPr id="113" name="Afbeelding 9"/>
          <p:cNvPicPr/>
          <p:nvPr/>
        </p:nvPicPr>
        <p:blipFill>
          <a:blip r:embed="rId5"/>
          <a:stretch/>
        </p:blipFill>
        <p:spPr>
          <a:xfrm>
            <a:off x="9534600" y="3457440"/>
            <a:ext cx="2721600" cy="1422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F0A7A5E-A72F-4D17-AFDD-ADBEDCFD0276}" type="slidenum">
              <a:r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Bayesian statistics? 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7404B3-E29E-2A51-4B6C-A8C18E13C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745" y="2932748"/>
            <a:ext cx="3261394" cy="870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E2C11-3F33-1C17-7F99-A35DB3A3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87" y="1828939"/>
            <a:ext cx="2895600" cy="3105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2B0E398-6A02-75A1-876B-67D03689D289}"/>
              </a:ext>
            </a:extLst>
          </p:cNvPr>
          <p:cNvSpPr txBox="1"/>
          <p:nvPr/>
        </p:nvSpPr>
        <p:spPr>
          <a:xfrm>
            <a:off x="1632858" y="1258085"/>
            <a:ext cx="2242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Thomas Bayes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F4BE6E-25EE-F3C4-7585-7C5DE533E0CF}"/>
              </a:ext>
            </a:extLst>
          </p:cNvPr>
          <p:cNvSpPr txBox="1"/>
          <p:nvPr/>
        </p:nvSpPr>
        <p:spPr>
          <a:xfrm>
            <a:off x="6970486" y="2254407"/>
            <a:ext cx="2242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Bayes’ </a:t>
            </a:r>
            <a:r>
              <a:rPr kumimoji="0" lang="nl-NL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theorem</a:t>
            </a: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868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Bayesian statistics? 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6D8588B-F6EC-4F42-2B0E-A3DA9DC82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416211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24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differences with the frequentist approach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981075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Bayesian: </a:t>
            </a:r>
            <a:r>
              <a:rPr lang="en-US" sz="2400" dirty="0"/>
              <a:t>parameters are random variables</a:t>
            </a:r>
          </a:p>
          <a:p>
            <a:pPr marL="981075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Frequentist: </a:t>
            </a:r>
            <a:r>
              <a:rPr lang="en-US" sz="2400" dirty="0"/>
              <a:t>parameters are non-random. Randomness is introduced by sampling</a:t>
            </a:r>
          </a:p>
          <a:p>
            <a:pPr marL="981075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Bayesian statistics prior belief play a fundamental role (subjective approach):</a:t>
            </a:r>
          </a:p>
          <a:p>
            <a:pPr marL="1800225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start with a </a:t>
            </a:r>
            <a:r>
              <a:rPr lang="en-US" sz="2400" b="1" dirty="0"/>
              <a:t>prior belief </a:t>
            </a:r>
            <a:r>
              <a:rPr lang="en-US" sz="2400" dirty="0"/>
              <a:t>(</a:t>
            </a:r>
            <a:r>
              <a:rPr lang="en-US" sz="2400" i="1" dirty="0"/>
              <a:t>prior to looking at the data</a:t>
            </a:r>
            <a:r>
              <a:rPr lang="en-US" sz="2400" dirty="0"/>
              <a:t>) and we update it using the data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en-US" sz="2400" dirty="0"/>
              <a:t>we obtain the posterior</a:t>
            </a:r>
          </a:p>
          <a:p>
            <a:pPr>
              <a:spcAft>
                <a:spcPts val="2400"/>
              </a:spcAft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20950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Bayesian statistics? 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83380-5902-F5E1-7376-25195AE6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6" y="1014412"/>
            <a:ext cx="3933825" cy="482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93381-0C93-C37B-44BD-145187EB4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08" y="1048337"/>
            <a:ext cx="6784392" cy="246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84F59-EC7D-BF31-8A77-AB463CEF6F38}"/>
                  </a:ext>
                </a:extLst>
              </p:cNvPr>
              <p:cNvSpPr txBox="1"/>
              <p:nvPr/>
            </p:nvSpPr>
            <p:spPr>
              <a:xfrm>
                <a:off x="4667608" y="3906861"/>
                <a:ext cx="667966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93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D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en-US" sz="32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kumimoji="0" lang="nl-NL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84F59-EC7D-BF31-8A77-AB463CEF6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608" y="3906861"/>
                <a:ext cx="66796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D6BFDB0-A417-1795-FF00-12F202A7A75D}"/>
              </a:ext>
            </a:extLst>
          </p:cNvPr>
          <p:cNvSpPr txBox="1"/>
          <p:nvPr/>
        </p:nvSpPr>
        <p:spPr>
          <a:xfrm>
            <a:off x="5532862" y="4434619"/>
            <a:ext cx="52831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Posterior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Likelihood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Marginal</a:t>
            </a:r>
            <a:endParaRPr kumimoji="0" lang="nl-NL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EBC531-182E-55AD-E2CA-412EC7A1E30B}"/>
                  </a:ext>
                </a:extLst>
              </p:cNvPr>
              <p:cNvSpPr txBox="1"/>
              <p:nvPr/>
            </p:nvSpPr>
            <p:spPr>
              <a:xfrm>
                <a:off x="6354360" y="5409553"/>
                <a:ext cx="3640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93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D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EBC531-182E-55AD-E2CA-412EC7A1E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60" y="5409553"/>
                <a:ext cx="3640185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3C92EED0-F870-7044-959A-96B49BA81BC5}"/>
              </a:ext>
            </a:extLst>
          </p:cNvPr>
          <p:cNvSpPr/>
          <p:nvPr/>
        </p:nvSpPr>
        <p:spPr>
          <a:xfrm>
            <a:off x="8067727" y="4897184"/>
            <a:ext cx="214126" cy="400110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8787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Natural choice </a:t>
            </a:r>
            <a:r>
              <a:rPr lang="en-US" sz="2000" dirty="0"/>
              <a:t>to integrate data with varying levels of quality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Its structure can be exploited in order to </a:t>
            </a:r>
            <a:r>
              <a:rPr lang="en-US" sz="2000" b="1" dirty="0"/>
              <a:t>incentivize high-quality </a:t>
            </a:r>
            <a:r>
              <a:rPr lang="en-US" sz="2000" dirty="0"/>
              <a:t>data</a:t>
            </a: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Bayesian?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Kruschke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2014; Gelman et al., 2013)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F6DF8-0C98-8133-3C16-B4D90E80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04" y="2768922"/>
            <a:ext cx="6784392" cy="246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E69D3-4529-D532-78C0-798DBC350CA2}"/>
                  </a:ext>
                </a:extLst>
              </p:cNvPr>
              <p:cNvSpPr txBox="1"/>
              <p:nvPr/>
            </p:nvSpPr>
            <p:spPr>
              <a:xfrm>
                <a:off x="6246954" y="2302684"/>
                <a:ext cx="3640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93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D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E69D3-4529-D532-78C0-798DBC35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954" y="2302684"/>
                <a:ext cx="3640185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76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Natural choice </a:t>
            </a:r>
            <a:r>
              <a:rPr lang="en-US" sz="2000" dirty="0"/>
              <a:t>to integrate data with varying levels of quality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Its structure can be exploited in order to </a:t>
            </a:r>
            <a:r>
              <a:rPr lang="en-US" sz="2000" b="1" dirty="0"/>
              <a:t>incentivize high-quality </a:t>
            </a:r>
            <a:r>
              <a:rPr lang="en-US" sz="2000" dirty="0"/>
              <a:t>data</a:t>
            </a: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Bayesian?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Kruschke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2014; Gelman et al., 2013)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FF6DF8-0C98-8133-3C16-B4D90E800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53" y="2710320"/>
            <a:ext cx="6784392" cy="2467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E69D3-4529-D532-78C0-798DBC350CA2}"/>
                  </a:ext>
                </a:extLst>
              </p:cNvPr>
              <p:cNvSpPr txBox="1"/>
              <p:nvPr/>
            </p:nvSpPr>
            <p:spPr>
              <a:xfrm>
                <a:off x="8336803" y="2244082"/>
                <a:ext cx="36401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93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93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D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C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0" lang="nl-NL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EE69D3-4529-D532-78C0-798DBC350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03" y="2244082"/>
                <a:ext cx="3640185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0C8193A-B836-5F19-6514-44953744941A}"/>
              </a:ext>
            </a:extLst>
          </p:cNvPr>
          <p:cNvSpPr/>
          <p:nvPr/>
        </p:nvSpPr>
        <p:spPr>
          <a:xfrm>
            <a:off x="447918" y="2765213"/>
            <a:ext cx="3646562" cy="1900787"/>
          </a:xfrm>
          <a:prstGeom prst="rect">
            <a:avLst/>
          </a:prstGeom>
          <a:noFill/>
          <a:ln>
            <a:solidFill>
              <a:srgbClr val="FFCD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D9562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prior is based on NPS. How much it should influence the inference?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borrow information based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similarity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between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NPS</a:t>
            </a:r>
            <a:endParaRPr kumimoji="0" lang="nl-NL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5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Background:</a:t>
            </a:r>
            <a:r>
              <a:rPr lang="en-US" sz="2000" dirty="0"/>
              <a:t> Sakshaug et al (2019) and Wisniowski et al. (2020) papers (Continuous outcome variable)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I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Simulation study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(100 repetitions)</a:t>
            </a: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Different selection scenarios, prior</a:t>
            </a:r>
            <a:r>
              <a:rPr lang="en-US" sz="2000" dirty="0">
                <a:solidFill>
                  <a:srgbClr val="000000"/>
                </a:solidFill>
              </a:rPr>
              <a:t> specifications, PS and NPS </a:t>
            </a:r>
            <a:r>
              <a:rPr lang="en-US" sz="2000" b="1" dirty="0">
                <a:solidFill>
                  <a:srgbClr val="000000"/>
                </a:solidFill>
              </a:rPr>
              <a:t>sizes</a:t>
            </a: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Evaluate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performance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of several informative priors against a PS-ONLY one in terms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MSE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II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Real data analysis </a:t>
            </a: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American Trend Panel + 9 parallel NPS surveys</a:t>
            </a: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Shiny app with interactive cost analysis</a:t>
            </a: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structure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75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PS-ONLY 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(No data integration)</a:t>
            </a: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A weakly informative prior proposed by Gelman et al. (2008)</a:t>
            </a: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Control prior</a:t>
            </a:r>
            <a:r>
              <a:rPr lang="en-US" sz="2000" dirty="0">
                <a:solidFill>
                  <a:srgbClr val="000000"/>
                </a:solidFill>
              </a:rPr>
              <a:t> against which compare data integration results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Priors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390F69-AF37-1BE8-1D4E-756994906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7" r="24917"/>
          <a:stretch/>
        </p:blipFill>
        <p:spPr>
          <a:xfrm>
            <a:off x="1838452" y="3429000"/>
            <a:ext cx="8099487" cy="78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74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Distances priors: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influence of the prior depends on the difference between ML estimates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The </a:t>
            </a:r>
            <a:r>
              <a:rPr lang="en-US" sz="1600" b="1" dirty="0"/>
              <a:t>Basic distance prior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199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Informative priors: integrating PS and NPS data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8B0CC3-FC84-C0FA-112B-CE9638546C98}"/>
                  </a:ext>
                </a:extLst>
              </p:cNvPr>
              <p:cNvSpPr txBox="1"/>
              <p:nvPr/>
            </p:nvSpPr>
            <p:spPr>
              <a:xfrm>
                <a:off x="3047999" y="2166850"/>
                <a:ext cx="6096000" cy="5202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nl-NL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nl-NL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β</m:t>
                          </m:r>
                        </m:e>
                        <m:sub>
                          <m:r>
                            <a:rPr kumimoji="0" lang="nl-NL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</m:sub>
                      </m:sSub>
                      <m:r>
                        <a:rPr kumimoji="0" lang="nl-NL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∼</m:t>
                      </m:r>
                      <m:r>
                        <a:rPr kumimoji="0" lang="nl-NL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𝒩</m:t>
                      </m:r>
                      <m:d>
                        <m:dPr>
                          <m:ctrlPr>
                            <a:rPr kumimoji="0" lang="nl-NL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kumimoji="0" lang="nl-NL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0" lang="nl-NL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nl-NL" sz="24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β</m:t>
                                  </m:r>
                                </m:e>
                                <m:sub>
                                  <m:r>
                                    <a:rPr kumimoji="0" lang="nl-NL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𝑁𝑃</m:t>
                                  </m:r>
                                </m:sub>
                              </m:sSub>
                            </m:e>
                          </m:acc>
                          <m:r>
                            <a:rPr kumimoji="0" lang="nl-NL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nl-NL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kumimoji="0" lang="nl-NL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nl-NL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nl-NL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β</m:t>
                                      </m:r>
                                    </m:e>
                                    <m:sub>
                                      <m:r>
                                        <a:rPr kumimoji="0" lang="nl-NL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kumimoji="0" lang="nl-NL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kumimoji="0" lang="nl-NL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0" lang="nl-NL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nl-NL" sz="2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β</m:t>
                                      </m:r>
                                    </m:e>
                                    <m:sub>
                                      <m:r>
                                        <a:rPr kumimoji="0" lang="nl-NL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𝑁𝑃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kumimoji="0" lang="nl-NL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8B0CC3-FC84-C0FA-112B-CE9638546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2166850"/>
                <a:ext cx="6096000" cy="5202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B4B8F5B-42A5-7368-4288-67037124A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74" y="3014992"/>
            <a:ext cx="4643651" cy="203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62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Distances priors: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influence of the prior depends on the difference between ML estimates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The </a:t>
            </a:r>
            <a:r>
              <a:rPr lang="en-US" sz="1600" b="1" dirty="0"/>
              <a:t>Distance Log Prior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defTabSz="914400"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 sz="1600" dirty="0"/>
              <a:t>The </a:t>
            </a:r>
            <a:r>
              <a:rPr lang="en-US" sz="1600" b="1" dirty="0"/>
              <a:t>Distance Log 10  Prior </a:t>
            </a:r>
            <a:r>
              <a:rPr lang="en-US" sz="1600" dirty="0"/>
              <a:t>(wider distribution)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2199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Informative priors: integrating PS and NPS data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D23B0-080B-26C4-39AB-FBE8ED2F5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093" y="2038279"/>
            <a:ext cx="7029811" cy="1390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627D7-4156-2574-7716-59ABC5AF0526}"/>
                  </a:ext>
                </a:extLst>
              </p:cNvPr>
              <p:cNvSpPr txBox="1"/>
              <p:nvPr/>
            </p:nvSpPr>
            <p:spPr>
              <a:xfrm>
                <a:off x="613955" y="5235206"/>
                <a:ext cx="105185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93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Mixed distance priors: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935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Baseline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nl-NL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83696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nl-NL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β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distances priors for other coefficients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7627D7-4156-2574-7716-59ABC5AF0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55" y="5235206"/>
                <a:ext cx="10518502" cy="523220"/>
              </a:xfrm>
              <a:prstGeom prst="rect">
                <a:avLst/>
              </a:prstGeom>
              <a:blipFill>
                <a:blip r:embed="rId3"/>
                <a:stretch>
                  <a:fillRect l="-522" b="-1162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F2BCD08-767A-7B69-56AE-BD4F9019D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312" y="4077938"/>
            <a:ext cx="7239372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3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6" y="1214058"/>
            <a:ext cx="5411460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 prior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(I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brahim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al., 2000)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Informative priors: integrating PS and NPS data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773F8-83BF-B994-2880-763406912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" y="1977104"/>
            <a:ext cx="4244340" cy="603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8A57D-DCAD-AA8E-9DF3-AC062256E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34" y="4148588"/>
            <a:ext cx="3825760" cy="1673770"/>
          </a:xfrm>
          <a:prstGeom prst="rect">
            <a:avLst/>
          </a:prstGeom>
        </p:spPr>
      </p:pic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8F4CCAA8-2971-0D58-DF3E-5F85BC208702}"/>
              </a:ext>
            </a:extLst>
          </p:cNvPr>
          <p:cNvSpPr/>
          <p:nvPr/>
        </p:nvSpPr>
        <p:spPr>
          <a:xfrm>
            <a:off x="1212850" y="5001683"/>
            <a:ext cx="965200" cy="4445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532117AC-E89A-7324-F1AE-89DE64E1E6EB}"/>
              </a:ext>
            </a:extLst>
          </p:cNvPr>
          <p:cNvSpPr/>
          <p:nvPr/>
        </p:nvSpPr>
        <p:spPr>
          <a:xfrm>
            <a:off x="3296920" y="4230588"/>
            <a:ext cx="995680" cy="38713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BE70C38-846B-A304-854D-7505C25C6005}"/>
              </a:ext>
            </a:extLst>
          </p:cNvPr>
          <p:cNvSpPr/>
          <p:nvPr/>
        </p:nvSpPr>
        <p:spPr>
          <a:xfrm>
            <a:off x="2979568" y="4173449"/>
            <a:ext cx="1815666" cy="4839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911D5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≈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911D5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borrowing</a:t>
            </a:r>
            <a:endParaRPr kumimoji="0" lang="nl-NL" sz="1400" b="1" i="1" u="none" strike="noStrike" kern="1200" cap="none" spc="0" normalizeH="0" baseline="0" noProof="0" dirty="0">
              <a:ln>
                <a:noFill/>
              </a:ln>
              <a:solidFill>
                <a:srgbClr val="911D5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F881C530-2224-CD98-99A7-4BDBE49E7ED1}"/>
              </a:ext>
            </a:extLst>
          </p:cNvPr>
          <p:cNvSpPr/>
          <p:nvPr/>
        </p:nvSpPr>
        <p:spPr>
          <a:xfrm>
            <a:off x="856322" y="4982950"/>
            <a:ext cx="1706880" cy="483925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911D56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≈ 0 </a:t>
            </a:r>
            <a:b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911D56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911D56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 borrowing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1" i="1" u="none" strike="noStrike" kern="1200" cap="none" spc="0" normalizeH="0" baseline="0" noProof="0" dirty="0">
              <a:ln>
                <a:noFill/>
              </a:ln>
              <a:solidFill>
                <a:srgbClr val="911D56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058068-2F27-A177-1900-499D40482106}"/>
              </a:ext>
            </a:extLst>
          </p:cNvPr>
          <p:cNvSpPr txBox="1"/>
          <p:nvPr/>
        </p:nvSpPr>
        <p:spPr>
          <a:xfrm>
            <a:off x="839401" y="3892034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Likelihood NPS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B7F985-4B56-0965-6D61-390D00BFA97A}"/>
              </a:ext>
            </a:extLst>
          </p:cNvPr>
          <p:cNvSpPr txBox="1"/>
          <p:nvPr/>
        </p:nvSpPr>
        <p:spPr>
          <a:xfrm flipH="1">
            <a:off x="11734865" y="6555393"/>
            <a:ext cx="4571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051CE-16A8-AA17-2B55-286FBFC4C23E}"/>
              </a:ext>
            </a:extLst>
          </p:cNvPr>
          <p:cNvSpPr txBox="1"/>
          <p:nvPr/>
        </p:nvSpPr>
        <p:spPr>
          <a:xfrm>
            <a:off x="839401" y="2552793"/>
            <a:ext cx="14682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61D41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 prior</a:t>
            </a:r>
            <a:endParaRPr kumimoji="0" lang="nl-NL" sz="1600" b="1" i="1" u="none" strike="noStrike" kern="1200" cap="none" spc="0" normalizeH="0" baseline="0" noProof="0" dirty="0">
              <a:ln>
                <a:noFill/>
              </a:ln>
              <a:solidFill>
                <a:srgbClr val="161D41">
                  <a:lumMod val="75000"/>
                  <a:lumOff val="25000"/>
                </a:srgbClr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72174-BEE9-F832-6515-675D1587B53E}"/>
              </a:ext>
            </a:extLst>
          </p:cNvPr>
          <p:cNvSpPr txBox="1"/>
          <p:nvPr/>
        </p:nvSpPr>
        <p:spPr>
          <a:xfrm>
            <a:off x="2573941" y="2544490"/>
            <a:ext cx="14682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Likelihood NPS</a:t>
            </a:r>
            <a:endParaRPr kumimoji="0" lang="nl-NL" sz="1600" b="1" i="1" u="none" strike="noStrike" kern="1200" cap="none" spc="0" normalizeH="0" baseline="0" noProof="0" dirty="0">
              <a:ln>
                <a:noFill/>
              </a:ln>
              <a:solidFill>
                <a:srgbClr val="C00935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ACC2C-0105-02B3-3CF8-CA2ECBE7FEC9}"/>
              </a:ext>
            </a:extLst>
          </p:cNvPr>
          <p:cNvSpPr txBox="1"/>
          <p:nvPr/>
        </p:nvSpPr>
        <p:spPr>
          <a:xfrm>
            <a:off x="3716118" y="2818265"/>
            <a:ext cx="14682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DD9562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Baseline prior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D00CBB-4E9F-91E7-9DC2-2DB684CCA5E8}"/>
              </a:ext>
            </a:extLst>
          </p:cNvPr>
          <p:cNvCxnSpPr>
            <a:endCxn id="6" idx="0"/>
          </p:cNvCxnSpPr>
          <p:nvPr/>
        </p:nvCxnSpPr>
        <p:spPr>
          <a:xfrm>
            <a:off x="4450247" y="2544490"/>
            <a:ext cx="1" cy="273775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381BA16B-FCED-D629-AF2F-2D7029914218}"/>
              </a:ext>
            </a:extLst>
          </p:cNvPr>
          <p:cNvSpPr txBox="1">
            <a:spLocks/>
          </p:cNvSpPr>
          <p:nvPr/>
        </p:nvSpPr>
        <p:spPr>
          <a:xfrm>
            <a:off x="6117744" y="1214058"/>
            <a:ext cx="5411460" cy="3443316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199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b="1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269919" indent="-269919" algn="l" defTabSz="914126" rtl="0" eaLnBrk="1" latinLnBrk="0" hangingPunct="1">
              <a:lnSpc>
                <a:spcPct val="110000"/>
              </a:lnSpc>
              <a:spcBef>
                <a:spcPts val="2099"/>
              </a:spcBef>
              <a:buFont typeface="Verdana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809757" indent="-269919" algn="l" defTabSz="914126" rtl="0" eaLnBrk="1" latinLnBrk="0" hangingPunct="1">
              <a:lnSpc>
                <a:spcPct val="110000"/>
              </a:lnSpc>
              <a:spcBef>
                <a:spcPts val="0"/>
              </a:spcBef>
              <a:buFont typeface="Verdana" pitchFamily="34" charset="0"/>
              <a:buChar char="–"/>
              <a:defRPr sz="1600" b="0" i="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3846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much do we borrow from NPS?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power parameter “a”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= full borrowing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 =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borrowing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select it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dynamically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based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similarity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between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NPS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are working on different measures but for now: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 is the p-value of the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Hotelling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t-test for the difference between        and          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1143FB-6D87-365D-A6BD-88B17FA09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64" y="4936234"/>
            <a:ext cx="394422" cy="3302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029919-4A26-D6F8-6D9A-856B98AA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724" y="4962963"/>
            <a:ext cx="469686" cy="2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61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Afbeelding 4"/>
          <p:cNvPicPr/>
          <p:nvPr/>
        </p:nvPicPr>
        <p:blipFill>
          <a:blip r:embed="rId2"/>
          <a:stretch/>
        </p:blipFill>
        <p:spPr>
          <a:xfrm>
            <a:off x="5899680" y="182160"/>
            <a:ext cx="6292080" cy="6084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CEFB39-B8C7-4189-AEE3-C761C0BCD32E}" type="slidenum">
              <a:rPr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selected cases – Beta1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A0D355-7AAE-6181-33E5-30F206E38F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08" b="54628"/>
          <a:stretch/>
        </p:blipFill>
        <p:spPr>
          <a:xfrm>
            <a:off x="1078244" y="1045208"/>
            <a:ext cx="10035512" cy="458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10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selected cases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A0D355-7AAE-6181-33E5-30F206E3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9" y="960752"/>
            <a:ext cx="11542472" cy="579564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B68837-EAC4-38AC-BB34-D0E3C8B21E98}"/>
              </a:ext>
            </a:extLst>
          </p:cNvPr>
          <p:cNvSpPr txBox="1"/>
          <p:nvPr/>
        </p:nvSpPr>
        <p:spPr>
          <a:xfrm>
            <a:off x="6667320" y="4081367"/>
            <a:ext cx="5186631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 MSE across 100 repetitions: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Worst case-scenario: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 prior perform similarly to PS-only prior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bias protection mechanism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Low SB and small PS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large improvements in MSE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5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47336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 data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American Trends Panel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(ATP)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723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600" b="0" i="0" dirty="0" err="1">
                <a:effectLst/>
              </a:rPr>
              <a:t>Pew</a:t>
            </a:r>
            <a:r>
              <a:rPr lang="nl-NL" sz="1600" b="0" i="0" dirty="0">
                <a:effectLst/>
              </a:rPr>
              <a:t> Research </a:t>
            </a:r>
            <a:r>
              <a:rPr lang="nl-NL" sz="1600" b="0" i="0" dirty="0" err="1">
                <a:effectLst/>
              </a:rPr>
              <a:t>Center’s</a:t>
            </a:r>
            <a:r>
              <a:rPr lang="nl-NL" sz="1600" b="0" i="0" dirty="0">
                <a:effectLst/>
              </a:rPr>
              <a:t> </a:t>
            </a:r>
            <a:r>
              <a:rPr lang="nl-NL" sz="1600" b="0" i="0" dirty="0" err="1">
                <a:effectLst/>
              </a:rPr>
              <a:t>nationally</a:t>
            </a:r>
            <a:r>
              <a:rPr lang="nl-NL" sz="1600" b="0" i="0" dirty="0">
                <a:effectLst/>
              </a:rPr>
              <a:t> </a:t>
            </a:r>
            <a:r>
              <a:rPr lang="nl-NL" sz="1600" b="0" i="0" dirty="0" err="1">
                <a:effectLst/>
              </a:rPr>
              <a:t>representative</a:t>
            </a:r>
            <a:r>
              <a:rPr lang="nl-NL" sz="1600" b="0" i="0" dirty="0">
                <a:effectLst/>
              </a:rPr>
              <a:t> online survey panel</a:t>
            </a:r>
          </a:p>
          <a:p>
            <a:pPr marL="723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sz="1600" b="0" i="0" dirty="0">
                <a:effectLst/>
              </a:rPr>
              <a:t>Sample </a:t>
            </a:r>
            <a:r>
              <a:rPr lang="nl-NL" sz="1600" b="0" i="0" dirty="0" err="1">
                <a:effectLst/>
              </a:rPr>
              <a:t>size</a:t>
            </a:r>
            <a:r>
              <a:rPr lang="nl-NL" sz="1600" b="0" i="0" dirty="0">
                <a:effectLst/>
              </a:rPr>
              <a:t>: 3000 units → PS ∈ (50, 100, 150, 200, 500)</a:t>
            </a:r>
            <a:endParaRPr lang="nl-NL" sz="1600" dirty="0"/>
          </a:p>
          <a:p>
            <a:pPr>
              <a:spcAft>
                <a:spcPts val="600"/>
              </a:spcAft>
              <a:defRPr/>
            </a:pPr>
            <a:r>
              <a:rPr lang="nl-NL" sz="18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NPS data </a:t>
            </a:r>
            <a:r>
              <a:rPr lang="nl-NL" sz="1800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- 9 parallel online NPS </a:t>
            </a:r>
            <a:r>
              <a:rPr lang="nl-NL" sz="1800" dirty="0" err="1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nl-NL" sz="1800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different </a:t>
            </a:r>
            <a:r>
              <a:rPr lang="nl-NL" sz="1800" dirty="0" err="1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vendors</a:t>
            </a:r>
            <a:endParaRPr lang="nl-NL" sz="1800" dirty="0">
              <a:solidFill>
                <a:srgbClr val="C0093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2230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nl-NL" sz="1600" dirty="0" err="1"/>
              <a:t>Vendors</a:t>
            </a:r>
            <a:r>
              <a:rPr lang="nl-NL" sz="1600" dirty="0"/>
              <a:t> </a:t>
            </a:r>
            <a:r>
              <a:rPr lang="nl-NL" sz="1600" dirty="0" err="1"/>
              <a:t>implemented</a:t>
            </a:r>
            <a:r>
              <a:rPr lang="nl-NL" sz="1600" dirty="0"/>
              <a:t> quota sampling </a:t>
            </a:r>
            <a:r>
              <a:rPr lang="nl-NL" sz="1600" dirty="0" err="1"/>
              <a:t>with</a:t>
            </a:r>
            <a:r>
              <a:rPr lang="nl-NL" sz="1600" dirty="0"/>
              <a:t> different quota variables (</a:t>
            </a:r>
            <a:r>
              <a:rPr lang="nl-NL" sz="1600" dirty="0" err="1"/>
              <a:t>demographic</a:t>
            </a:r>
            <a:r>
              <a:rPr lang="nl-NL" sz="1600" dirty="0"/>
              <a:t> </a:t>
            </a:r>
            <a:r>
              <a:rPr lang="nl-NL" sz="1600" dirty="0" err="1"/>
              <a:t>vs</a:t>
            </a:r>
            <a:r>
              <a:rPr lang="nl-NL" sz="1600" dirty="0"/>
              <a:t> </a:t>
            </a:r>
            <a:r>
              <a:rPr lang="nl-NL" sz="1600" dirty="0" err="1"/>
              <a:t>webographic</a:t>
            </a:r>
            <a:r>
              <a:rPr lang="nl-NL" sz="1600" dirty="0"/>
              <a:t>)</a:t>
            </a:r>
          </a:p>
          <a:p>
            <a:pPr marL="622300" indent="-285750">
              <a:spcAft>
                <a:spcPts val="3000"/>
              </a:spcAft>
              <a:buFont typeface="Arial" panose="020B0604020202020204" pitchFamily="34" charset="0"/>
              <a:buChar char="•"/>
              <a:defRPr/>
            </a:pPr>
            <a:r>
              <a:rPr lang="nl-NL" sz="1600" dirty="0"/>
              <a:t>Sample </a:t>
            </a:r>
            <a:r>
              <a:rPr lang="nl-NL" sz="1600" dirty="0" err="1"/>
              <a:t>size</a:t>
            </a:r>
            <a:r>
              <a:rPr lang="nl-NL" sz="1600" dirty="0"/>
              <a:t> of </a:t>
            </a:r>
            <a:r>
              <a:rPr lang="nl-NL" sz="1600" dirty="0" err="1"/>
              <a:t>about</a:t>
            </a:r>
            <a:r>
              <a:rPr lang="nl-NL" sz="1600" dirty="0"/>
              <a:t> 1000 </a:t>
            </a:r>
            <a:r>
              <a:rPr lang="nl-NL" sz="1600" dirty="0" err="1"/>
              <a:t>respondents</a:t>
            </a:r>
            <a:endParaRPr lang="nl-NL" sz="1600" dirty="0"/>
          </a:p>
          <a:p>
            <a:pPr>
              <a:spcAft>
                <a:spcPts val="3000"/>
              </a:spcAft>
              <a:defRPr/>
            </a:pPr>
            <a:r>
              <a:rPr lang="nl-NL" sz="1800" b="1" dirty="0" err="1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Outcome</a:t>
            </a:r>
            <a:r>
              <a:rPr lang="nl-NL" sz="1800" b="1" dirty="0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variables</a:t>
            </a:r>
            <a:r>
              <a:rPr lang="nl-NL" sz="1800" dirty="0"/>
              <a:t>: </a:t>
            </a:r>
            <a:r>
              <a:rPr lang="nl-NL" sz="1600" dirty="0"/>
              <a:t>Smoking, Always </a:t>
            </a:r>
            <a:r>
              <a:rPr lang="nl-NL" sz="1600" dirty="0" err="1"/>
              <a:t>vote</a:t>
            </a:r>
            <a:r>
              <a:rPr lang="nl-NL" sz="1600" dirty="0"/>
              <a:t>, </a:t>
            </a:r>
            <a:r>
              <a:rPr lang="nl-NL" sz="1600" dirty="0" err="1"/>
              <a:t>Neighborhood</a:t>
            </a:r>
            <a:r>
              <a:rPr lang="nl-NL" sz="1600" dirty="0"/>
              <a:t> Trust, </a:t>
            </a:r>
            <a:r>
              <a:rPr lang="nl-NL" sz="1600" dirty="0" err="1"/>
              <a:t>Neighborhood</a:t>
            </a:r>
            <a:r>
              <a:rPr lang="nl-NL" sz="1600" dirty="0"/>
              <a:t> Safety, Healthcare </a:t>
            </a:r>
            <a:r>
              <a:rPr lang="nl-NL" sz="1600" dirty="0" err="1"/>
              <a:t>coverage</a:t>
            </a:r>
            <a:r>
              <a:rPr lang="nl-NL" sz="1600" dirty="0"/>
              <a:t>, </a:t>
            </a:r>
            <a:r>
              <a:rPr lang="nl-NL" sz="1600" dirty="0" err="1"/>
              <a:t>Volunteering</a:t>
            </a:r>
            <a:endParaRPr lang="nl-NL" sz="1800" dirty="0"/>
          </a:p>
          <a:p>
            <a:pPr>
              <a:spcAft>
                <a:spcPts val="600"/>
              </a:spcAft>
              <a:defRPr/>
            </a:pPr>
            <a:r>
              <a:rPr lang="nl-NL" sz="1800" b="1" dirty="0" err="1">
                <a:solidFill>
                  <a:srgbClr val="C0093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Covariates</a:t>
            </a:r>
            <a:r>
              <a:rPr lang="nl-NL" sz="1800" dirty="0"/>
              <a:t>: </a:t>
            </a:r>
            <a:r>
              <a:rPr lang="nl-NL" sz="1600" dirty="0"/>
              <a:t>Age, gender, </a:t>
            </a:r>
            <a:r>
              <a:rPr lang="nl-NL" sz="1600" dirty="0" err="1"/>
              <a:t>education</a:t>
            </a:r>
            <a:r>
              <a:rPr lang="nl-NL" sz="1600" dirty="0"/>
              <a:t>, survey </a:t>
            </a:r>
            <a:r>
              <a:rPr lang="nl-NL" sz="1600" dirty="0" err="1"/>
              <a:t>weight</a:t>
            </a:r>
            <a:endParaRPr lang="en-US" sz="1800" dirty="0"/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Application: the data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719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proportions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34D05-47CC-0DB6-6C80-C6D6481B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69" y="911475"/>
            <a:ext cx="10490462" cy="52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7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proportions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34D05-47CC-0DB6-6C80-C6D6481B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69" y="911475"/>
            <a:ext cx="10490462" cy="5214046"/>
          </a:xfrm>
          <a:prstGeom prst="rect">
            <a:avLst/>
          </a:prstGeom>
        </p:spPr>
      </p:pic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A7A29F4-1BFE-9F17-17BF-F34ADB15E79A}"/>
              </a:ext>
            </a:extLst>
          </p:cNvPr>
          <p:cNvSpPr/>
          <p:nvPr/>
        </p:nvSpPr>
        <p:spPr>
          <a:xfrm>
            <a:off x="4972594" y="1331379"/>
            <a:ext cx="844732" cy="240192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24477D7-393F-5CD7-8DB0-75F27E6DC7CC}"/>
              </a:ext>
            </a:extLst>
          </p:cNvPr>
          <p:cNvSpPr/>
          <p:nvPr/>
        </p:nvSpPr>
        <p:spPr>
          <a:xfrm>
            <a:off x="6481898" y="5376510"/>
            <a:ext cx="1212125" cy="240192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49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coefficients: an example with </a:t>
            </a:r>
            <a:r>
              <a:rPr kumimoji="0" lang="en-US" sz="2299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vote</a:t>
            </a:r>
            <a:endParaRPr kumimoji="0" lang="en-US" sz="2299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1058D-EE16-D93B-5D3C-22D09A08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82" y="898101"/>
            <a:ext cx="77438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2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coefficients: an example with </a:t>
            </a:r>
            <a:r>
              <a:rPr kumimoji="0" lang="en-US" sz="2299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vote</a:t>
            </a:r>
            <a:endParaRPr kumimoji="0" lang="en-US" sz="2299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1058D-EE16-D93B-5D3C-22D09A08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82" y="898101"/>
            <a:ext cx="7743825" cy="5257800"/>
          </a:xfrm>
          <a:prstGeom prst="rect">
            <a:avLst/>
          </a:prstGeom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543DF462-FFF9-E4EE-2FDB-384A4C0A7A67}"/>
              </a:ext>
            </a:extLst>
          </p:cNvPr>
          <p:cNvSpPr/>
          <p:nvPr/>
        </p:nvSpPr>
        <p:spPr>
          <a:xfrm>
            <a:off x="1500482" y="3327662"/>
            <a:ext cx="7671798" cy="941146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8553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coefficients: an example with </a:t>
            </a:r>
            <a:r>
              <a:rPr kumimoji="0" lang="en-US" sz="2299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Always vote</a:t>
            </a:r>
            <a:endParaRPr kumimoji="0" lang="en-US" sz="2299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 descr="Plot object">
            <a:extLst>
              <a:ext uri="{FF2B5EF4-FFF2-40B4-BE49-F238E27FC236}">
                <a16:creationId xmlns:a16="http://schemas.microsoft.com/office/drawing/2014/main" id="{3D8D4BA5-D8FC-0271-1FFB-46397261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61" y="814210"/>
            <a:ext cx="7550150" cy="58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47D8EAD-B32C-F2BC-024C-D266B210E4BC}"/>
              </a:ext>
            </a:extLst>
          </p:cNvPr>
          <p:cNvSpPr/>
          <p:nvPr/>
        </p:nvSpPr>
        <p:spPr>
          <a:xfrm>
            <a:off x="2419349" y="5460274"/>
            <a:ext cx="6863988" cy="240192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FC44D3EF-21D0-CA80-4E6D-06B08708096F}"/>
              </a:ext>
            </a:extLst>
          </p:cNvPr>
          <p:cNvSpPr/>
          <p:nvPr/>
        </p:nvSpPr>
        <p:spPr>
          <a:xfrm>
            <a:off x="2419349" y="3647450"/>
            <a:ext cx="6863988" cy="240192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C4AC3E87-D156-9BCC-475F-67D30251A0C4}"/>
              </a:ext>
            </a:extLst>
          </p:cNvPr>
          <p:cNvSpPr/>
          <p:nvPr/>
        </p:nvSpPr>
        <p:spPr>
          <a:xfrm>
            <a:off x="2419349" y="1841306"/>
            <a:ext cx="6863988" cy="240192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19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an example with </a:t>
            </a:r>
            <a:r>
              <a:rPr kumimoji="0" lang="en-US" sz="2299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Smoking</a:t>
            </a:r>
            <a:endParaRPr kumimoji="0" lang="en-US" sz="2299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1DDF26E0-BCA1-5D31-0090-53A24C0058A3}"/>
              </a:ext>
            </a:extLst>
          </p:cNvPr>
          <p:cNvSpPr/>
          <p:nvPr/>
        </p:nvSpPr>
        <p:spPr>
          <a:xfrm>
            <a:off x="8700518" y="114968"/>
            <a:ext cx="3339081" cy="864000"/>
          </a:xfrm>
          <a:prstGeom prst="flowChartProcess">
            <a:avLst/>
          </a:prstGeom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E8908-584E-77B0-5CF6-EFA3509CAA7C}"/>
              </a:ext>
            </a:extLst>
          </p:cNvPr>
          <p:cNvSpPr txBox="1"/>
          <p:nvPr/>
        </p:nvSpPr>
        <p:spPr>
          <a:xfrm>
            <a:off x="8786155" y="211520"/>
            <a:ext cx="3167806" cy="611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Reduction in MSE is driven by a reduction in the variability</a:t>
            </a:r>
            <a:endParaRPr kumimoji="0" lang="nl-NL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C966E224-903E-39E9-A2BE-C994D756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26026"/>
            <a:ext cx="9826241" cy="573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40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an example with </a:t>
            </a:r>
            <a:r>
              <a:rPr kumimoji="0" lang="en-US" sz="2299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Smoking</a:t>
            </a:r>
            <a:endParaRPr kumimoji="0" lang="en-US" sz="2299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1DDF26E0-BCA1-5D31-0090-53A24C0058A3}"/>
              </a:ext>
            </a:extLst>
          </p:cNvPr>
          <p:cNvSpPr/>
          <p:nvPr/>
        </p:nvSpPr>
        <p:spPr>
          <a:xfrm>
            <a:off x="8700518" y="114968"/>
            <a:ext cx="3339081" cy="864000"/>
          </a:xfrm>
          <a:prstGeom prst="flowChartProcess">
            <a:avLst/>
          </a:prstGeom>
          <a:ln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1E8908-584E-77B0-5CF6-EFA3509CAA7C}"/>
              </a:ext>
            </a:extLst>
          </p:cNvPr>
          <p:cNvSpPr txBox="1"/>
          <p:nvPr/>
        </p:nvSpPr>
        <p:spPr>
          <a:xfrm>
            <a:off x="8786155" y="211520"/>
            <a:ext cx="3167806" cy="611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Reduction in MSE is driven by a reduction in the variability</a:t>
            </a:r>
            <a:endParaRPr kumimoji="0" lang="nl-NL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C966E224-903E-39E9-A2BE-C994D756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126026"/>
            <a:ext cx="9826241" cy="573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3553B285-CE5C-90F9-AE95-9A7A865BB5C9}"/>
              </a:ext>
            </a:extLst>
          </p:cNvPr>
          <p:cNvSpPr/>
          <p:nvPr/>
        </p:nvSpPr>
        <p:spPr>
          <a:xfrm>
            <a:off x="1802676" y="1315791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AAD19993-C197-673F-CEF8-A8A71F4DFB12}"/>
              </a:ext>
            </a:extLst>
          </p:cNvPr>
          <p:cNvSpPr/>
          <p:nvPr/>
        </p:nvSpPr>
        <p:spPr>
          <a:xfrm>
            <a:off x="1759130" y="3157653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935D09D6-3CAE-A1D5-B40A-20CF2BE28525}"/>
              </a:ext>
            </a:extLst>
          </p:cNvPr>
          <p:cNvSpPr/>
          <p:nvPr/>
        </p:nvSpPr>
        <p:spPr>
          <a:xfrm>
            <a:off x="1759129" y="4999117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AC6230EC-315A-0345-C6B9-90B71C40B548}"/>
              </a:ext>
            </a:extLst>
          </p:cNvPr>
          <p:cNvSpPr/>
          <p:nvPr/>
        </p:nvSpPr>
        <p:spPr>
          <a:xfrm>
            <a:off x="3700641" y="1315791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B241B784-28CF-A03F-404C-49E809B67960}"/>
              </a:ext>
            </a:extLst>
          </p:cNvPr>
          <p:cNvSpPr/>
          <p:nvPr/>
        </p:nvSpPr>
        <p:spPr>
          <a:xfrm>
            <a:off x="3657095" y="3157653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09EB4FB8-3C51-FC0F-4747-96CD03B9EBA8}"/>
              </a:ext>
            </a:extLst>
          </p:cNvPr>
          <p:cNvSpPr/>
          <p:nvPr/>
        </p:nvSpPr>
        <p:spPr>
          <a:xfrm>
            <a:off x="3657094" y="4999117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DE9727B4-9127-CF62-F2BC-D15CB6099535}"/>
              </a:ext>
            </a:extLst>
          </p:cNvPr>
          <p:cNvSpPr/>
          <p:nvPr/>
        </p:nvSpPr>
        <p:spPr>
          <a:xfrm>
            <a:off x="5585384" y="1315791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0407E7FF-2B99-FB0F-F5C3-FC093DA9FAA6}"/>
              </a:ext>
            </a:extLst>
          </p:cNvPr>
          <p:cNvSpPr/>
          <p:nvPr/>
        </p:nvSpPr>
        <p:spPr>
          <a:xfrm>
            <a:off x="5559256" y="3157653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CE60C016-90AF-C3EA-1815-C615E01F6F8F}"/>
              </a:ext>
            </a:extLst>
          </p:cNvPr>
          <p:cNvSpPr/>
          <p:nvPr/>
        </p:nvSpPr>
        <p:spPr>
          <a:xfrm>
            <a:off x="5567964" y="4999117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39FA5B58-E49F-9EE6-2EDE-78BEB43F6125}"/>
              </a:ext>
            </a:extLst>
          </p:cNvPr>
          <p:cNvSpPr/>
          <p:nvPr/>
        </p:nvSpPr>
        <p:spPr>
          <a:xfrm>
            <a:off x="7470126" y="1315791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527E0134-DA13-665E-9523-286C6B80DD68}"/>
              </a:ext>
            </a:extLst>
          </p:cNvPr>
          <p:cNvSpPr/>
          <p:nvPr/>
        </p:nvSpPr>
        <p:spPr>
          <a:xfrm>
            <a:off x="7443998" y="3157653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3A51E61A-F8CF-B2F0-CF5C-E5290FD0DFD9}"/>
              </a:ext>
            </a:extLst>
          </p:cNvPr>
          <p:cNvSpPr/>
          <p:nvPr/>
        </p:nvSpPr>
        <p:spPr>
          <a:xfrm>
            <a:off x="7452706" y="4999117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3024168-4B34-E4B0-8539-99525FB47394}"/>
              </a:ext>
            </a:extLst>
          </p:cNvPr>
          <p:cNvSpPr/>
          <p:nvPr/>
        </p:nvSpPr>
        <p:spPr>
          <a:xfrm>
            <a:off x="9372285" y="1315791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264DCBA-3CCF-5DBD-C615-6313916FEC2F}"/>
              </a:ext>
            </a:extLst>
          </p:cNvPr>
          <p:cNvSpPr/>
          <p:nvPr/>
        </p:nvSpPr>
        <p:spPr>
          <a:xfrm>
            <a:off x="9346157" y="3157653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7B86646A-E9E0-D7D1-775C-9411B45847BD}"/>
              </a:ext>
            </a:extLst>
          </p:cNvPr>
          <p:cNvSpPr/>
          <p:nvPr/>
        </p:nvSpPr>
        <p:spPr>
          <a:xfrm>
            <a:off x="9354865" y="4999117"/>
            <a:ext cx="722811" cy="1497078"/>
          </a:xfrm>
          <a:prstGeom prst="flowChartProcess">
            <a:avLst/>
          </a:prstGeom>
          <a:solidFill>
            <a:srgbClr val="FFCD00">
              <a:alpha val="2392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7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Afbeelding 4"/>
          <p:cNvPicPr/>
          <p:nvPr/>
        </p:nvPicPr>
        <p:blipFill>
          <a:blip r:embed="rId2"/>
          <a:stretch/>
        </p:blipFill>
        <p:spPr>
          <a:xfrm>
            <a:off x="6775200" y="2802240"/>
            <a:ext cx="3670200" cy="3736440"/>
          </a:xfrm>
          <a:prstGeom prst="rect">
            <a:avLst/>
          </a:prstGeom>
          <a:ln w="0">
            <a:noFill/>
          </a:ln>
        </p:spPr>
      </p:pic>
      <p:sp>
        <p:nvSpPr>
          <p:cNvPr id="120" name="Tekstvak 5"/>
          <p:cNvSpPr/>
          <p:nvPr/>
        </p:nvSpPr>
        <p:spPr>
          <a:xfrm>
            <a:off x="6547320" y="1788480"/>
            <a:ext cx="5722200" cy="1186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2400" b="0" i="1" strike="noStrike" spc="-1">
                <a:solidFill>
                  <a:srgbClr val="000000"/>
                </a:solidFill>
                <a:latin typeface="Calibri"/>
              </a:rPr>
              <a:t>There is clear data documentation (metadata) so that we understand what data is about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3FAA399-BDE0-462D-96A6-D79565045F6F}" type="slidenum">
              <a:rPr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344331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u="sng" dirty="0">
                <a:solidFill>
                  <a:srgbClr val="000000"/>
                </a:solidFill>
              </a:rPr>
              <a:t>PS costs ≥ 3 times NPS costs</a:t>
            </a:r>
            <a:r>
              <a:rPr lang="en-US" sz="2000" dirty="0">
                <a:solidFill>
                  <a:srgbClr val="000000"/>
                </a:solidFill>
              </a:rPr>
              <a:t>: best performing INF priors yield significant </a:t>
            </a:r>
            <a:r>
              <a:rPr lang="en-US" sz="2000" b="1" dirty="0">
                <a:solidFill>
                  <a:schemeClr val="tx2"/>
                </a:solidFill>
              </a:rPr>
              <a:t>cost savings ≈ 70%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>
                <a:solidFill>
                  <a:srgbClr val="000000"/>
                </a:solidFill>
              </a:rPr>
              <a:t>PS costs = 2 times NPS costs</a:t>
            </a:r>
            <a:r>
              <a:rPr lang="en-US" sz="2000" dirty="0">
                <a:solidFill>
                  <a:srgbClr val="000000"/>
                </a:solidFill>
              </a:rPr>
              <a:t>: cost savings are marginal or negative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935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Interactive Analysis: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Shiny App</a:t>
            </a: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 Analysis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6A530-FAC8-BAD1-EDE4-86D7628514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44516"/>
            <a:ext cx="25908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1DEE8-1D14-A803-6C68-1C4BF3DE1737}"/>
              </a:ext>
            </a:extLst>
          </p:cNvPr>
          <p:cNvSpPr txBox="1"/>
          <p:nvPr/>
        </p:nvSpPr>
        <p:spPr>
          <a:xfrm>
            <a:off x="0" y="56103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161D41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https://bayesdataintegration.shinyapps.io/shiny_bayes_data_integration/</a:t>
            </a:r>
          </a:p>
        </p:txBody>
      </p:sp>
    </p:spTree>
    <p:extLst>
      <p:ext uri="{BB962C8B-B14F-4D97-AF65-F5344CB8AC3E}">
        <p14:creationId xmlns:p14="http://schemas.microsoft.com/office/powerpoint/2010/main" val="3923274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5" y="1222684"/>
            <a:ext cx="10964091" cy="4784416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Survey researchers face </a:t>
            </a:r>
            <a:r>
              <a:rPr lang="en-US" sz="2000" b="1" dirty="0"/>
              <a:t>budgetary</a:t>
            </a:r>
            <a:r>
              <a:rPr lang="en-US" sz="2000" dirty="0"/>
              <a:t> and </a:t>
            </a:r>
            <a:r>
              <a:rPr lang="en-US" sz="2000" b="1" dirty="0"/>
              <a:t>time</a:t>
            </a:r>
            <a:r>
              <a:rPr lang="en-US" sz="2000" dirty="0"/>
              <a:t> </a:t>
            </a:r>
            <a:r>
              <a:rPr lang="en-US" sz="2000" b="1" dirty="0"/>
              <a:t>constraints</a:t>
            </a:r>
            <a:r>
              <a:rPr lang="en-US" sz="2000" dirty="0"/>
              <a:t> → fielding large size PS is difficult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Small PS </a:t>
            </a:r>
            <a:r>
              <a:rPr lang="en-US" sz="2000" dirty="0"/>
              <a:t>yield </a:t>
            </a:r>
            <a:r>
              <a:rPr lang="en-US" sz="2000" b="1" dirty="0"/>
              <a:t>large variances </a:t>
            </a:r>
            <a:r>
              <a:rPr lang="en-US" sz="2000" dirty="0"/>
              <a:t>for survey estimates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approach offers a </a:t>
            </a:r>
            <a:r>
              <a:rPr lang="en-US" sz="2000" b="1" dirty="0"/>
              <a:t>practical solution </a:t>
            </a:r>
            <a:r>
              <a:rPr lang="en-US" sz="2000" dirty="0"/>
              <a:t>to improve analytic inference (reduced variances and MSEs) while </a:t>
            </a:r>
            <a:r>
              <a:rPr lang="en-US" sz="2000" b="1" dirty="0"/>
              <a:t>lowering survey costs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Shiny App</a:t>
            </a:r>
            <a:r>
              <a:rPr lang="en-US" sz="2000" dirty="0"/>
              <a:t>: facilitate researchers interested in designing and integrating parallel PS and NPS</a:t>
            </a:r>
          </a:p>
          <a:p>
            <a:pPr>
              <a:spcAft>
                <a:spcPts val="2400"/>
              </a:spcAft>
            </a:pPr>
            <a:r>
              <a:rPr lang="en-US" sz="2000" b="1" u="sng" dirty="0">
                <a:solidFill>
                  <a:schemeClr val="tx2"/>
                </a:solidFill>
              </a:rPr>
              <a:t>Some thoughts: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dirty="0"/>
              <a:t>Do you think integrating various data types will become crucial for surveys research  (&amp; Official Stat.)?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dirty="0"/>
              <a:t>What do you think about integrating surveys and digital trace (big) data?</a:t>
            </a: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kumimoji="0" lang="en-US" sz="2199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marR="0" lvl="0" indent="-342900" algn="l" defTabSz="91412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A04BD-FEC0-BABA-2216-A905258EA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Take aways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00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3954" y="1451475"/>
            <a:ext cx="10964091" cy="4244416"/>
          </a:xfrm>
        </p:spPr>
        <p:txBody>
          <a:bodyPr/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0" dirty="0"/>
              <a:t>25 min group work + 5 min discussion per group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6 groups:</a:t>
            </a:r>
          </a:p>
          <a:p>
            <a:pPr marL="1163638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1: Smoking</a:t>
            </a:r>
          </a:p>
          <a:p>
            <a:pPr marL="1163638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2: Always vote</a:t>
            </a:r>
          </a:p>
          <a:p>
            <a:pPr marL="1163638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3: Volunteering </a:t>
            </a:r>
          </a:p>
          <a:p>
            <a:pPr marL="1163638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4: Neighborhood Safety</a:t>
            </a:r>
          </a:p>
          <a:p>
            <a:pPr marL="1163638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5: Healthcare coverage </a:t>
            </a:r>
          </a:p>
          <a:p>
            <a:pPr marL="1163638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Group 6: Neighborhood Trust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Shortly present your findings to others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Points of discussion in the next slides (you can decide to address them all or only the most relevant for your case)</a:t>
            </a:r>
          </a:p>
          <a:p>
            <a:pPr marL="1163638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exercise (40 min)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0EF8E-0F1D-E81E-5B4F-CFE99421D1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0" y="15607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5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82" y="1451475"/>
            <a:ext cx="10964091" cy="4310436"/>
          </a:xfrm>
        </p:spPr>
        <p:txBody>
          <a:bodyPr/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Open the </a:t>
            </a:r>
            <a:r>
              <a:rPr lang="en-US" sz="2000" b="1" dirty="0"/>
              <a:t>Shiny App </a:t>
            </a:r>
            <a:r>
              <a:rPr lang="en-US" sz="2000" dirty="0"/>
              <a:t>and go to </a:t>
            </a:r>
            <a:r>
              <a:rPr lang="en-US" sz="2000" b="1" dirty="0"/>
              <a:t>Real Data Analysis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b="1" dirty="0"/>
              <a:t>Data/Additional plots </a:t>
            </a:r>
            <a:r>
              <a:rPr lang="en-US" sz="2000" dirty="0"/>
              <a:t>look at the variables of interest:</a:t>
            </a:r>
          </a:p>
          <a:p>
            <a:pPr marL="125571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1" dirty="0"/>
              <a:t>Are there differences across NPS? Which NPS do you think is better?</a:t>
            </a:r>
          </a:p>
          <a:p>
            <a:pPr marL="1255713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1401" dirty="0"/>
              <a:t>Are PS and NPS estimates similar?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b="1" dirty="0"/>
              <a:t>Data/Results </a:t>
            </a:r>
            <a:r>
              <a:rPr lang="en-US" sz="2000" dirty="0"/>
              <a:t>look at the variables of interest:</a:t>
            </a:r>
          </a:p>
          <a:p>
            <a:pPr marL="125571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Is there a bias/variance trade off?</a:t>
            </a:r>
          </a:p>
          <a:p>
            <a:pPr marL="125571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Are there differences across NPS? Which NPS you think is better?</a:t>
            </a:r>
          </a:p>
          <a:p>
            <a:pPr marL="1255713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Which prior works better and under which conditions (ex. PS or NPS size)?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 </a:t>
            </a:r>
            <a:r>
              <a:rPr lang="en-US" sz="2000" b="1" dirty="0"/>
              <a:t>Data/Cost Analysis/Max savings </a:t>
            </a:r>
            <a:r>
              <a:rPr lang="en-US" sz="2000" dirty="0"/>
              <a:t>look at the variables of interest (use the search tool)</a:t>
            </a:r>
          </a:p>
          <a:p>
            <a:pPr marL="125571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Which is the best NPS in terms of savings if the PS cost is 6 times the NPS cost (the default in the app)?</a:t>
            </a:r>
          </a:p>
          <a:p>
            <a:pPr marL="1255713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Does the result change according to the PS size?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exercise (40 min)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F8FD48-AE31-3CB7-E616-10D956DD4D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50" y="15607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9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1E304E-5AB4-0088-545E-AAA808447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82" y="870858"/>
            <a:ext cx="10964091" cy="4891054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Salvatore, C., Biffignandi, S., Sakshaug, J. W.,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Wiśniowski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Struminskaya, B. (2023).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Bayesian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Integration of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Samples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Logistic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Regression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Survey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Methodology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nl-NL" sz="1400" b="0" i="0" u="sng" dirty="0">
                <a:solidFill>
                  <a:srgbClr val="006FB7"/>
                </a:solidFill>
                <a:effectLst/>
                <a:latin typeface="Source Sans Pro" panose="020B0503030403020204" pitchFamily="34" charset="0"/>
                <a:hlinkClick r:id="rId2"/>
              </a:rPr>
              <a:t> https://doi.org/10.1093/jssam/smad041</a:t>
            </a:r>
            <a:endParaRPr lang="nl-NL" sz="1400" b="0" i="0" u="sng" dirty="0">
              <a:solidFill>
                <a:srgbClr val="006FB7"/>
              </a:solidFill>
              <a:effectLst/>
              <a:latin typeface="Source Sans Pro" panose="020B0503030403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Salvatore, C. (2023). Inference with non-probability samples and survey data integration: a science mapping study.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Metron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1-25. 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Merriweather Sans" pitchFamily="2" charset="0"/>
                <a:hlinkClick r:id="rId3"/>
              </a:rPr>
              <a:t>https://doi.org/10.1007/s40300-023-00243-6</a:t>
            </a:r>
            <a:endParaRPr lang="nl-NL" sz="1400" b="0" i="0" dirty="0">
              <a:solidFill>
                <a:srgbClr val="222222"/>
              </a:solidFill>
              <a:effectLst/>
              <a:latin typeface="Merriweather Sans" pitchFamily="2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Sakshaug, J. W.,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Wiśniowski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Ruiz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A. P., &amp; Blom, A. G. (2019).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Supplementing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small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samples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samples: A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Bayesian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approach.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Official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653-681.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Wiśniowski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Sakshaug, J. W., Perez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Ruiz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A., &amp; Blom, A. G. (2020).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Integrating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nonprobability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samples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survey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inference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Survey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Statistics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Methodology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120-147.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Cornesse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C., Blom, A. G.,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Dutwin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Krosnick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J. A., De Leeuw, E. D.,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Legleye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S., ... &amp;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Wenz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(2020). A review of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conceptual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approaches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empirical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nonprobability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sample survey research.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Journal of Survey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nl-NL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nl-NL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(1), 4-36.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Beaumont, J. F., &amp; Rao, J. N. K. (2021). Pitfalls of making inferences from non-probability samples: Can data integration through probability samples provide remedies?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Surv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11-22.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Rao, J. N. K. (2021). On making valid inferences by integrating data from surveys and other sources.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Sankhya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83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242-272.</a:t>
            </a:r>
            <a:endParaRPr lang="nl-NL" sz="14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Pasek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(2016). When will nonprobability surveys mirror probability surveys? Considering types of inference and weighting strategies as criteria for correspondence.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Public Opinion Research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269-291.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Ibrahim, J. G., &amp; Chen, M. H. (2000). Power prior distributions for regression models.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Statistical Science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46-60.</a:t>
            </a:r>
            <a:endParaRPr lang="en-US" sz="14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176771A3-26E1-792C-1AEC-1AFC32B4136F}"/>
              </a:ext>
            </a:extLst>
          </p:cNvPr>
          <p:cNvSpPr txBox="1">
            <a:spLocks/>
          </p:cNvSpPr>
          <p:nvPr/>
        </p:nvSpPr>
        <p:spPr>
          <a:xfrm>
            <a:off x="338049" y="371475"/>
            <a:ext cx="10068693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299" b="1" i="0" kern="1200" smtClean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9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  <a:endParaRPr kumimoji="0" lang="en-US" sz="22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938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References</a:t>
            </a:r>
            <a:endParaRPr lang="nl-NL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5032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8553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Biemer, P. P., &amp; Lyberg, L. E. (2003).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Introduction to survey quality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. John Wiley &amp; Sons.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De Waal, T., van Delden, A., &amp; Scholtus, S. (2020). Multi‐source statistics: basic situations and methods.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International Statistical Review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88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(1), 203-228.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llic, G., Schouten, J.G., Lugtig, P., Mulder, J., Streefkerk, M., Kumar, and P. Höcük, S. (2022). </a:t>
            </a:r>
            <a:r>
              <a:rPr lang="nl-NL" sz="28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Pictures instead of survey questions: An experimental investigation of the feasibility of using pictures in a housing survey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. JRSS:A. 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McCool, D., Schouten, J.G. &amp; Lugtig, P. (2021). An app-assisted travel survey in official statistics. Possibilities and challenges.</a:t>
            </a: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 Journal of Official Statistics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van Delden, A., Scholtus, S., de Waal, T., &amp; Csorba, I. (2023). Methods for estimating the quality of multisource statistics.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Advances in Business Statistics, Methods and Data Collection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, 781-804.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Wiśniowski, A., Sakshaug, J. W., Perez Ruiz, D. A., &amp; Blom, A. G. (2020). Integrating probability and nonprobability samples for survey inference.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Journal of Survey Statistics and Methodology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nl-NL" sz="2800" b="0" i="1" strike="noStrike" spc="-1">
                <a:solidFill>
                  <a:srgbClr val="000000"/>
                </a:solidFill>
                <a:latin typeface="Calibri"/>
              </a:rPr>
              <a:t>8</a:t>
            </a:r>
            <a:r>
              <a:rPr lang="nl-NL" sz="2800" b="0" strike="noStrike" spc="-1">
                <a:solidFill>
                  <a:srgbClr val="000000"/>
                </a:solidFill>
                <a:latin typeface="Calibri"/>
              </a:rPr>
              <a:t>(1), 120-147.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8A08A28-918D-44D7-8ED9-B4651354DEA2}" type="slidenum">
              <a:rPr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Afbeelding 4"/>
          <p:cNvPicPr/>
          <p:nvPr/>
        </p:nvPicPr>
        <p:blipFill>
          <a:blip r:embed="rId2"/>
          <a:stretch/>
        </p:blipFill>
        <p:spPr>
          <a:xfrm>
            <a:off x="3202560" y="2599200"/>
            <a:ext cx="8701200" cy="2340360"/>
          </a:xfrm>
          <a:prstGeom prst="rect">
            <a:avLst/>
          </a:prstGeom>
          <a:ln w="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kstvak 5"/>
          <p:cNvSpPr/>
          <p:nvPr/>
        </p:nvSpPr>
        <p:spPr>
          <a:xfrm>
            <a:off x="4704120" y="5004360"/>
            <a:ext cx="546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1800" b="0" i="1" strike="noStrike" spc="-1">
                <a:solidFill>
                  <a:srgbClr val="000000"/>
                </a:solidFill>
                <a:latin typeface="Calibri"/>
              </a:rPr>
              <a:t>The Netherlands HealthRI data access process</a:t>
            </a: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A85F5C3-31B8-4934-A581-6E2E99B4B694}" type="slidenum">
              <a:rPr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Afbeelding 4"/>
          <p:cNvPicPr/>
          <p:nvPr/>
        </p:nvPicPr>
        <p:blipFill>
          <a:blip r:embed="rId2"/>
          <a:stretch/>
        </p:blipFill>
        <p:spPr>
          <a:xfrm>
            <a:off x="3863160" y="2354760"/>
            <a:ext cx="7205040" cy="43664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90E1383-F4F9-4BF9-A1B8-7DB1722B2629}" type="slidenum">
              <a:r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141776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nl-NL" sz="4000" b="0" strike="noStrike" spc="-1">
                <a:solidFill>
                  <a:srgbClr val="000000"/>
                </a:solidFill>
                <a:latin typeface="Calibri Light"/>
              </a:rPr>
              <a:t>Data quality framework</a:t>
            </a:r>
            <a:endParaRPr lang="nl-NL" sz="4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of high quality has….</a:t>
            </a: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Credibility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Comparability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Interpretability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Accessibility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Relevance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FF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Timeliness 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Completeness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Accuracy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Coherence</a:t>
            </a:r>
            <a:endParaRPr lang="nl-NL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nl-NL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Afbeelding 4"/>
          <p:cNvPicPr/>
          <p:nvPr/>
        </p:nvPicPr>
        <p:blipFill>
          <a:blip r:embed="rId2"/>
          <a:stretch/>
        </p:blipFill>
        <p:spPr>
          <a:xfrm>
            <a:off x="5340240" y="1646280"/>
            <a:ext cx="5403600" cy="3484440"/>
          </a:xfrm>
          <a:prstGeom prst="rect">
            <a:avLst/>
          </a:prstGeom>
          <a:ln w="0">
            <a:noFill/>
          </a:ln>
        </p:spPr>
      </p:pic>
      <p:sp>
        <p:nvSpPr>
          <p:cNvPr id="131" name="Tekstvak 5"/>
          <p:cNvSpPr/>
          <p:nvPr/>
        </p:nvSpPr>
        <p:spPr>
          <a:xfrm>
            <a:off x="5433480" y="5363280"/>
            <a:ext cx="54684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nl-NL" sz="1800" b="0" i="1" strike="noStrike" spc="-1">
                <a:solidFill>
                  <a:srgbClr val="000000"/>
                </a:solidFill>
                <a:latin typeface="Calibri"/>
              </a:rPr>
              <a:t>European Social Survey methodology overview</a:t>
            </a:r>
            <a:endParaRPr lang="nl-N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5E33BB1-D543-40B2-B254-8CFB83B90E26}" type="slidenum">
              <a:rPr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U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UU" id="{56EB6FA6-8696-4D14-9E0A-4D4BCD432A21}" vid="{120820CE-6CFA-4C92-BBE5-2FFF2600D21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3213</Words>
  <Application>Microsoft Office PowerPoint</Application>
  <PresentationFormat>Widescreen</PresentationFormat>
  <Paragraphs>499</Paragraphs>
  <Slides>65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Merriweather Light</vt:lpstr>
      <vt:lpstr>Merriweather Regular</vt:lpstr>
      <vt:lpstr>Merriweather Sans</vt:lpstr>
      <vt:lpstr>Open Sans</vt:lpstr>
      <vt:lpstr>Open Sans Light</vt:lpstr>
      <vt:lpstr>Source Sans Pro</vt:lpstr>
      <vt:lpstr>Symbol</vt:lpstr>
      <vt:lpstr>Times New Roman</vt:lpstr>
      <vt:lpstr>Verdana</vt:lpstr>
      <vt:lpstr>Wingdings</vt:lpstr>
      <vt:lpstr>Office Theme</vt:lpstr>
      <vt:lpstr>Office Theme</vt:lpstr>
      <vt:lpstr>UU</vt:lpstr>
      <vt:lpstr> Survey data analysis – week 14 Data integration </vt:lpstr>
      <vt:lpstr>TSE is focused on error (accuracy + precision)</vt:lpstr>
      <vt:lpstr>Data quality framework of Biemer and Lyberg (2003)</vt:lpstr>
      <vt:lpstr>Data quality framework</vt:lpstr>
      <vt:lpstr>Data quality framework</vt:lpstr>
      <vt:lpstr>Data quality framework</vt:lpstr>
      <vt:lpstr>Data quality framework</vt:lpstr>
      <vt:lpstr>Data quality framework</vt:lpstr>
      <vt:lpstr>Data quality framework</vt:lpstr>
      <vt:lpstr>Data quality framework</vt:lpstr>
      <vt:lpstr>Data quality framework</vt:lpstr>
      <vt:lpstr>Data quality framework</vt:lpstr>
      <vt:lpstr>What has changed in the big data landscape?</vt:lpstr>
      <vt:lpstr>The idea of data integration</vt:lpstr>
      <vt:lpstr>Multi-source statistics</vt:lpstr>
      <vt:lpstr>A lot of examples of data integration</vt:lpstr>
      <vt:lpstr>Dimension 1: Multiple frames ( to cover population)</vt:lpstr>
      <vt:lpstr>Dimensions 1,2: same measurements, different units</vt:lpstr>
      <vt:lpstr>Dimensions 1,2: Same units, different measurements</vt:lpstr>
      <vt:lpstr>Dimensions 1,2: Same units, different measurements</vt:lpstr>
      <vt:lpstr>Dimension 2,3: measurement, time</vt:lpstr>
      <vt:lpstr>Dimensions 2,4: Same measurement, different aggregation </vt:lpstr>
      <vt:lpstr>Dimensions 3,4: different periods, different levels of aggregation </vt:lpstr>
      <vt:lpstr>Data Integration and nonprobability samples:  Key concepts</vt:lpstr>
      <vt:lpstr>Revising key concepts: Probability vs nonprobability samples</vt:lpstr>
      <vt:lpstr>Revising key concepts: Probability vs nonprobability samples</vt:lpstr>
      <vt:lpstr>PowerPoint Presentation</vt:lpstr>
      <vt:lpstr>Two principles of Data Integration (DI)</vt:lpstr>
      <vt:lpstr>Two principles of Data Integration (DI)</vt:lpstr>
      <vt:lpstr>Two principles of Data Integration (DI)</vt:lpstr>
      <vt:lpstr>Enhancing analytic inference while reducing the costs: a Bayesian data integration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Struminskaya, B. (Bella)</dc:creator>
  <dc:description/>
  <cp:lastModifiedBy>Lugtig, P.J. (Peter)</cp:lastModifiedBy>
  <cp:revision>216</cp:revision>
  <cp:lastPrinted>2023-12-04T13:14:57Z</cp:lastPrinted>
  <dcterms:created xsi:type="dcterms:W3CDTF">2018-10-09T14:37:34Z</dcterms:created>
  <dcterms:modified xsi:type="dcterms:W3CDTF">2023-12-04T14:39:40Z</dcterms:modified>
  <dc:language>nl-NL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3</vt:i4>
  </property>
  <property fmtid="{D5CDD505-2E9C-101B-9397-08002B2CF9AE}" pid="4" name="PresentationFormat">
    <vt:lpwstr>Breedbeeld</vt:lpwstr>
  </property>
  <property fmtid="{D5CDD505-2E9C-101B-9397-08002B2CF9AE}" pid="5" name="Slides">
    <vt:i4>25</vt:i4>
  </property>
</Properties>
</file>